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0CC54B-C797-4B5E-AE7F-0037D069A8BE}">
  <a:tblStyle styleId="{200CC54B-C797-4B5E-AE7F-0037D069A8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BA6F028-DCD8-4ED1-AE8E-28CB8E240A4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99c299d17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Jonathan</a:t>
            </a:r>
            <a:endParaRPr/>
          </a:p>
        </p:txBody>
      </p:sp>
      <p:sp>
        <p:nvSpPr>
          <p:cNvPr id="68" name="Google Shape;68;gc99c299d1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99c299d17_0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99c299d1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p>
          <a:p>
            <a:pPr indent="0" lvl="0" marL="0" rtl="0" algn="l">
              <a:spcBef>
                <a:spcPts val="0"/>
              </a:spcBef>
              <a:spcAft>
                <a:spcPts val="0"/>
              </a:spcAft>
              <a:buNone/>
            </a:pPr>
            <a:r>
              <a:rPr lang="en" sz="1400"/>
              <a:t>Connor</a:t>
            </a:r>
            <a:endParaRPr sz="1400"/>
          </a:p>
          <a:p>
            <a:pPr indent="-330200" lvl="0" marL="457200" rtl="0" algn="l">
              <a:spcBef>
                <a:spcPts val="0"/>
              </a:spcBef>
              <a:spcAft>
                <a:spcPts val="0"/>
              </a:spcAft>
              <a:buSzPts val="1600"/>
              <a:buChar char="-"/>
            </a:pPr>
            <a:r>
              <a:rPr lang="en" sz="1400"/>
              <a:t>So again starting at the App on the left, it can communicate with AWS cloud via Wifi </a:t>
            </a:r>
            <a:endParaRPr sz="1400"/>
          </a:p>
          <a:p>
            <a:pPr indent="-330200" lvl="0" marL="457200" rtl="0" algn="l">
              <a:spcBef>
                <a:spcPts val="0"/>
              </a:spcBef>
              <a:spcAft>
                <a:spcPts val="0"/>
              </a:spcAft>
              <a:buSzPts val="1600"/>
              <a:buChar char="-"/>
            </a:pPr>
            <a:r>
              <a:rPr lang="en" sz="1400"/>
              <a:t>and as mentioned before can also directly connect</a:t>
            </a:r>
            <a:endParaRPr sz="1400"/>
          </a:p>
          <a:p>
            <a:pPr indent="-330200" lvl="0" marL="457200" rtl="0" algn="l">
              <a:spcBef>
                <a:spcPts val="0"/>
              </a:spcBef>
              <a:spcAft>
                <a:spcPts val="0"/>
              </a:spcAft>
              <a:buSzPts val="1600"/>
              <a:buChar char="-"/>
            </a:pPr>
            <a:r>
              <a:rPr lang="en" sz="1400"/>
              <a:t>Moving on to the AWS cloud</a:t>
            </a:r>
            <a:endParaRPr sz="1400"/>
          </a:p>
          <a:p>
            <a:pPr indent="-330200" lvl="1" marL="914400" rtl="0" algn="l">
              <a:spcBef>
                <a:spcPts val="0"/>
              </a:spcBef>
              <a:spcAft>
                <a:spcPts val="0"/>
              </a:spcAft>
              <a:buSzPts val="1600"/>
              <a:buChar char="-"/>
            </a:pPr>
            <a:r>
              <a:rPr lang="en" sz="1400"/>
              <a:t>inside this we take advantage of a Publish&amp;Subscribe message stream</a:t>
            </a:r>
            <a:endParaRPr sz="1400"/>
          </a:p>
          <a:p>
            <a:pPr indent="-330200" lvl="1" marL="914400" rtl="0" algn="l">
              <a:spcBef>
                <a:spcPts val="0"/>
              </a:spcBef>
              <a:spcAft>
                <a:spcPts val="0"/>
              </a:spcAft>
              <a:buSzPts val="1600"/>
              <a:buChar char="-"/>
            </a:pPr>
            <a:r>
              <a:rPr lang="en" sz="1400"/>
              <a:t>Publishers send messages</a:t>
            </a:r>
            <a:endParaRPr sz="1400"/>
          </a:p>
          <a:p>
            <a:pPr indent="-330200" lvl="1" marL="914400" rtl="0" algn="l">
              <a:spcBef>
                <a:spcPts val="0"/>
              </a:spcBef>
              <a:spcAft>
                <a:spcPts val="0"/>
              </a:spcAft>
              <a:buSzPts val="1600"/>
              <a:buChar char="-"/>
            </a:pPr>
            <a:r>
              <a:rPr lang="en" sz="1400"/>
              <a:t>Subscribers get messages</a:t>
            </a:r>
            <a:endParaRPr sz="1400"/>
          </a:p>
          <a:p>
            <a:pPr indent="-330200" lvl="0" marL="457200" rtl="0" algn="l">
              <a:spcBef>
                <a:spcPts val="0"/>
              </a:spcBef>
              <a:spcAft>
                <a:spcPts val="0"/>
              </a:spcAft>
              <a:buSzPts val="1600"/>
              <a:buChar char="-"/>
            </a:pPr>
            <a:r>
              <a:rPr lang="en" sz="1400"/>
              <a:t>On the NMC we are running a open Source version of FreeRTOS which is a real time operating system </a:t>
            </a:r>
            <a:endParaRPr sz="1400"/>
          </a:p>
          <a:p>
            <a:pPr indent="-330200" lvl="1" marL="914400" rtl="0" algn="l">
              <a:spcBef>
                <a:spcPts val="0"/>
              </a:spcBef>
              <a:spcAft>
                <a:spcPts val="0"/>
              </a:spcAft>
              <a:buSzPts val="1600"/>
              <a:buChar char="-"/>
            </a:pPr>
            <a:r>
              <a:rPr lang="en" sz="1400"/>
              <a:t>inside of this system there are two main components</a:t>
            </a:r>
            <a:endParaRPr sz="1400"/>
          </a:p>
          <a:p>
            <a:pPr indent="-330200" lvl="2" marL="1371600" rtl="0" algn="l">
              <a:spcBef>
                <a:spcPts val="0"/>
              </a:spcBef>
              <a:spcAft>
                <a:spcPts val="0"/>
              </a:spcAft>
              <a:buSzPts val="1600"/>
              <a:buChar char="-"/>
            </a:pPr>
            <a:r>
              <a:rPr lang="en" sz="1400"/>
              <a:t>AWS Message Handler, which is used to receive and transmit messages to AWS</a:t>
            </a:r>
            <a:endParaRPr sz="1400"/>
          </a:p>
          <a:p>
            <a:pPr indent="-330200" lvl="2" marL="1371600" rtl="0" algn="l">
              <a:spcBef>
                <a:spcPts val="0"/>
              </a:spcBef>
              <a:spcAft>
                <a:spcPts val="0"/>
              </a:spcAft>
              <a:buSzPts val="1600"/>
              <a:buChar char="-"/>
            </a:pPr>
            <a:r>
              <a:rPr lang="en" sz="1400"/>
              <a:t>below that we have a software component for handling transmission and reception of  CAN messaging from the motor Module</a:t>
            </a:r>
            <a:endParaRPr sz="1400"/>
          </a:p>
          <a:p>
            <a:pPr indent="-330200" lvl="0" marL="457200" rtl="0" algn="l">
              <a:spcBef>
                <a:spcPts val="0"/>
              </a:spcBef>
              <a:spcAft>
                <a:spcPts val="0"/>
              </a:spcAft>
              <a:buSzPts val="1600"/>
              <a:buChar char="-"/>
            </a:pPr>
            <a:r>
              <a:rPr lang="en" sz="1400"/>
              <a:t>And finally on the Motor Module</a:t>
            </a:r>
            <a:endParaRPr sz="1400"/>
          </a:p>
          <a:p>
            <a:pPr indent="-330200" lvl="1" marL="914400" rtl="0" algn="l">
              <a:spcBef>
                <a:spcPts val="0"/>
              </a:spcBef>
              <a:spcAft>
                <a:spcPts val="0"/>
              </a:spcAft>
              <a:buSzPts val="1600"/>
              <a:buChar char="-"/>
            </a:pPr>
            <a:r>
              <a:rPr lang="en" sz="1400"/>
              <a:t>There is a similar software component the handle CAN messages</a:t>
            </a:r>
            <a:endParaRPr sz="1400"/>
          </a:p>
          <a:p>
            <a:pPr indent="-330200" lvl="1" marL="914400" rtl="0" algn="l">
              <a:spcBef>
                <a:spcPts val="0"/>
              </a:spcBef>
              <a:spcAft>
                <a:spcPts val="0"/>
              </a:spcAft>
              <a:buSzPts val="1600"/>
              <a:buChar char="-"/>
            </a:pPr>
            <a:r>
              <a:rPr lang="en" sz="1400"/>
              <a:t>As well as a component used to operate the Stepper Motor</a:t>
            </a:r>
            <a:endParaRPr sz="1400"/>
          </a:p>
        </p:txBody>
      </p:sp>
      <p:sp>
        <p:nvSpPr>
          <p:cNvPr id="159" name="Google Shape;159;gc99c299d17_0_33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af6c983e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af6c983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Frank</a:t>
            </a:r>
            <a:endParaRPr/>
          </a:p>
          <a:p>
            <a:pPr indent="0" lvl="0" marL="0" rtl="0" algn="ctr">
              <a:lnSpc>
                <a:spcPct val="150000"/>
              </a:lnSpc>
              <a:spcBef>
                <a:spcPts val="0"/>
              </a:spcBef>
              <a:spcAft>
                <a:spcPts val="0"/>
              </a:spcAft>
              <a:buClr>
                <a:schemeClr val="dk1"/>
              </a:buClr>
              <a:buSzPts val="1100"/>
              <a:buFont typeface="Arial"/>
              <a:buNone/>
            </a:pPr>
            <a:r>
              <a:rPr lang="en" sz="1450">
                <a:solidFill>
                  <a:schemeClr val="dk1"/>
                </a:solidFill>
              </a:rPr>
              <a:t>In essence, the entire system is capable of full end to end communication.</a:t>
            </a:r>
            <a:endParaRPr sz="1450">
              <a:solidFill>
                <a:schemeClr val="dk1"/>
              </a:solidFill>
            </a:endParaRPr>
          </a:p>
          <a:p>
            <a:pPr indent="0" lvl="0" marL="0" rtl="0" algn="ctr">
              <a:lnSpc>
                <a:spcPct val="150000"/>
              </a:lnSpc>
              <a:spcBef>
                <a:spcPts val="0"/>
              </a:spcBef>
              <a:spcAft>
                <a:spcPts val="0"/>
              </a:spcAft>
              <a:buClr>
                <a:schemeClr val="dk1"/>
              </a:buClr>
              <a:buSzPts val="1100"/>
              <a:buFont typeface="Arial"/>
              <a:buNone/>
            </a:pPr>
            <a:r>
              <a:t/>
            </a:r>
            <a:endParaRPr sz="1450">
              <a:solidFill>
                <a:schemeClr val="dk1"/>
              </a:solidFill>
            </a:endParaRPr>
          </a:p>
          <a:p>
            <a:pPr indent="0" lvl="0" marL="0" rtl="0" algn="ctr">
              <a:lnSpc>
                <a:spcPct val="150000"/>
              </a:lnSpc>
              <a:spcBef>
                <a:spcPts val="0"/>
              </a:spcBef>
              <a:spcAft>
                <a:spcPts val="0"/>
              </a:spcAft>
              <a:buClr>
                <a:schemeClr val="dk1"/>
              </a:buClr>
              <a:buSzPts val="1100"/>
              <a:buFont typeface="Arial"/>
              <a:buNone/>
            </a:pPr>
            <a:r>
              <a:rPr lang="en" sz="1450">
                <a:solidFill>
                  <a:schemeClr val="dk1"/>
                </a:solidFill>
              </a:rPr>
              <a:t>A user is able to send a command via the Android phone application. Amazon Web Services (AWS) receives this command and forwards it to the Network Master Controller (NMC). The NMC receives the command, interprets its meeting, and via CANBus communication, forwards this command to the Motor Module. The Motor Module interprets this command and actuates a motor accordingly. When the motor module then completes its task, it sends an acknowledgement back to the NMC, which in turn forwards this back to AWS. The status is then sent to the Android phone application, which displays the status for the user to see.</a:t>
            </a:r>
            <a:endParaRPr sz="1450">
              <a:solidFill>
                <a:schemeClr val="dk1"/>
              </a:solidFill>
            </a:endParaRPr>
          </a:p>
          <a:p>
            <a:pPr indent="0" lvl="0" marL="0" rtl="0" algn="ctr">
              <a:lnSpc>
                <a:spcPct val="150000"/>
              </a:lnSpc>
              <a:spcBef>
                <a:spcPts val="0"/>
              </a:spcBef>
              <a:spcAft>
                <a:spcPts val="0"/>
              </a:spcAft>
              <a:buClr>
                <a:schemeClr val="dk1"/>
              </a:buClr>
              <a:buSzPts val="1100"/>
              <a:buFont typeface="Arial"/>
              <a:buNone/>
            </a:pPr>
            <a:r>
              <a:t/>
            </a:r>
            <a:endParaRPr sz="1450">
              <a:solidFill>
                <a:schemeClr val="dk1"/>
              </a:solidFill>
            </a:endParaRPr>
          </a:p>
          <a:p>
            <a:pPr indent="0" lvl="0" marL="0" rtl="0" algn="ctr">
              <a:lnSpc>
                <a:spcPct val="150000"/>
              </a:lnSpc>
              <a:spcBef>
                <a:spcPts val="0"/>
              </a:spcBef>
              <a:spcAft>
                <a:spcPts val="0"/>
              </a:spcAft>
              <a:buClr>
                <a:schemeClr val="dk1"/>
              </a:buClr>
              <a:buSzPts val="1100"/>
              <a:buFont typeface="Arial"/>
              <a:buNone/>
            </a:pPr>
            <a:r>
              <a:rPr lang="en" sz="1450">
                <a:solidFill>
                  <a:schemeClr val="dk1"/>
                </a:solidFill>
              </a:rPr>
              <a:t>In addition, in the event that a connection cannot be established between AWS, the Network Master Controller and the Android phone application can communicate between each other with a local connection if they are on the same network.</a:t>
            </a:r>
            <a:endParaRPr sz="1450">
              <a:solidFill>
                <a:schemeClr val="dk1"/>
              </a:solidFill>
            </a:endParaRPr>
          </a:p>
          <a:p>
            <a:pPr indent="0" lvl="0" marL="0" rtl="0" algn="l">
              <a:spcBef>
                <a:spcPts val="0"/>
              </a:spcBef>
              <a:spcAft>
                <a:spcPts val="0"/>
              </a:spcAft>
              <a:buNone/>
            </a:pPr>
            <a:r>
              <a:t/>
            </a:r>
            <a:endParaRPr/>
          </a:p>
        </p:txBody>
      </p:sp>
      <p:sp>
        <p:nvSpPr>
          <p:cNvPr id="168" name="Google Shape;168;gcaf6c983ec_0_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99c299d17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99c299d17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99c299d1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99c299d1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99c299d1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99c299d1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Griff</a:t>
            </a:r>
            <a:endParaRPr/>
          </a:p>
          <a:p>
            <a:pPr indent="0" lvl="0" marL="0" rtl="0" algn="l">
              <a:lnSpc>
                <a:spcPct val="115000"/>
              </a:lnSpc>
              <a:spcBef>
                <a:spcPts val="0"/>
              </a:spcBef>
              <a:spcAft>
                <a:spcPts val="0"/>
              </a:spcAft>
              <a:buClr>
                <a:schemeClr val="dk1"/>
              </a:buClr>
              <a:buSzPts val="1100"/>
              <a:buFont typeface="Arial"/>
              <a:buNone/>
            </a:pPr>
            <a:r>
              <a:rPr b="1" lang="en" u="sng">
                <a:solidFill>
                  <a:schemeClr val="dk1"/>
                </a:solidFill>
              </a:rPr>
              <a:t>Schematic</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for our teams PCB schematic design created on Altium Designer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Our schematic is broken down into four different parts that wire together to create a PCB board with the functionalities needed of an XMC4200 microcontroller, as well as an A4988 Stepper motor driver.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part of the schematic shown within the green outline, is the XMC4200’s integrated circuit chip and two Crystal oscillators, that act as clocks for the chip.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b="1" lang="en">
                <a:solidFill>
                  <a:schemeClr val="dk1"/>
                </a:solidFill>
              </a:rPr>
              <a:t>XMC4200 IC:</a:t>
            </a:r>
            <a:endParaRPr b="1">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The XMC4200 IC chip is the main part of the PCB, that provides the needed functionalities to connect each of the other parts together through its CAN, GPIO, power, and other valuable pinouts.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Within this part of the PCB there also is a pin header connected to the GPIO pins on the XMC4200 chip, in order to provide input/output communication for the sensing buttons, which track the exact location of the window, as well as the manual override switch</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b="1" lang="en">
                <a:solidFill>
                  <a:schemeClr val="dk1"/>
                </a:solidFill>
              </a:rPr>
              <a:t>Crystal Oscillators</a:t>
            </a:r>
            <a:endParaRPr b="1">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The two Crystal oscillators provide the clock signals that are needed for synchronization of the internal operations on the board, such as governing the speed at which the processor executes instructions and other necessary functions for the board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part of the schematic shown within the blue outline, is the CANBus Transceivers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These transceivers connect to the CAN communication pinouts on the XMC4200 IC, which allows for the XMC4200 and PCB to receive and interpret commands from the Network Master controller via CANBus communication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part of the schematic shown within the black is the A4988 Motor Driver integrated circuit chip, which has the same functionalities as the A4988 Driver we purchased on our breakout board</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This Driver IC connects to the GPIO, input/output pinouts, as well as the Post Width Modulation (PWM) pinouts on the XMC4200 IC, in order to receive the interpreted commands sent through the CANBus transceivers.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This Stepper Motor Driver Module then drives the Stepper motor connected  to the PCB to follow these commands, which moves the window to the desired location.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part of the schematic shown within the red outline is the Power Converter, which allows the PCB to take in up to 56 Volts of power via a power supply, and can convert that supplied power down to 3.3 Volts.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This power converter is initially supplied with a 24 Volt power supply in our project, and the 24 Volt power line then connects to the A4988 Motor Driver IC in order to power the 24 Volt Stepper Motor</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At the same time the power converter, converts this 24 V power line down to exactly 3.3 volts, in order to power pretty much the rest of the PCB, including the 3 other sub parts mentioned: XMC4200 IC, the A4988 Driver IC, and the CANBus Transceivers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99c299d17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99c299d17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Griff</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u="sng">
                <a:solidFill>
                  <a:schemeClr val="dk1"/>
                </a:solidFill>
              </a:rPr>
              <a:t>3D PCB Design:</a:t>
            </a:r>
            <a:endParaRPr b="1" u="sng">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Once the schematic was finalized, I then imported the design over to the PCB board layout tool on Altium, where I organized the part positions and routed the connections between parts.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finalized board design is a two-layer Board that is about 13 cm by 8 cm, and will fit easily above our window design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have the blank PCB physically in hand as well as a Stencil that will make soldering the parts in their exact positions on the PCB easy.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7d8b0bd3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7d8b0bd3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Griff</a:t>
            </a:r>
            <a:endParaRPr/>
          </a:p>
          <a:p>
            <a:pPr indent="0" lvl="0" marL="0" rtl="0" algn="l">
              <a:spcBef>
                <a:spcPts val="0"/>
              </a:spcBef>
              <a:spcAft>
                <a:spcPts val="0"/>
              </a:spcAft>
              <a:buNone/>
            </a:pPr>
            <a:r>
              <a:rPr lang="en"/>
              <a:t>Our PCB Compared to the Evaluation Board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99c299d17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99c299d17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99c299d17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99c299d17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99c299d17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99c299d17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99c299d17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99c299d1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p:txBody>
      </p:sp>
      <p:sp>
        <p:nvSpPr>
          <p:cNvPr id="78" name="Google Shape;78;gc99c299d17_0_4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99c299d17_0_5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99c299d17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Griff</a:t>
            </a:r>
            <a:endParaRPr/>
          </a:p>
        </p:txBody>
      </p:sp>
      <p:sp>
        <p:nvSpPr>
          <p:cNvPr id="223" name="Google Shape;223;gc99c299d17_0_52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99c299d17_0_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99c299d17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FPR: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Responsibilities:</a:t>
            </a:r>
            <a:endParaRPr/>
          </a:p>
          <a:p>
            <a:pPr indent="0" lvl="0" marL="457200" rtl="0" algn="l">
              <a:spcBef>
                <a:spcPts val="0"/>
              </a:spcBef>
              <a:spcAft>
                <a:spcPts val="0"/>
              </a:spcAft>
              <a:buNone/>
            </a:pPr>
            <a:r>
              <a:rPr lang="en"/>
              <a:t>I will be installing Components &amp; Debugging for the PCB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en"/>
              <a:t>Will be designing and updating the overall Window model and system  and also confirming that end to end Communication is working on the PCB for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Each task should take from 2-4 weeks, leaving a free week before CDR week in case anything takes longer than expected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 name="Google Shape;242;gc99c299d17_0_62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99c299d17_0_7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99c299d17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Griff: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1" name="Google Shape;251;gc99c299d17_0_70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99c299d17_0_7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99c299d17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Griff</a:t>
            </a:r>
            <a:endParaRPr/>
          </a:p>
          <a:p>
            <a:pPr indent="0" lvl="0" marL="0" rtl="0" algn="l">
              <a:spcBef>
                <a:spcPts val="0"/>
              </a:spcBef>
              <a:spcAft>
                <a:spcPts val="0"/>
              </a:spcAft>
              <a:buNone/>
            </a:pPr>
            <a:r>
              <a:rPr lang="en"/>
              <a:t>End</a:t>
            </a:r>
            <a:endParaRPr/>
          </a:p>
        </p:txBody>
      </p:sp>
      <p:sp>
        <p:nvSpPr>
          <p:cNvPr id="263" name="Google Shape;263;gc99c299d17_0_74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e21e7e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e21e7e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Backup video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99c299d17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99c299d1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With climate change becoming ever more relevant, engineers from every discipline are scrambling to combat the issue. Through methods such as green energy technologies and reducing reliance on fossil fuels, our society has made significant progress. However, there is still much work to be done. The average home presents opportunities for countless improvements in energy conservation. In particular, heating and cooling of homes present the opportunity for many inefficiencies to be addressed, including the lack of automation of residential climate control. For instance, to account for temperature variances, an individual may choose to run power-hungry central air systems as opposed to using manually adjusted power-saving alternatives. However, a sufficiently smart home automation system could replace human negligence and laziness and utilize alternative energy saving options that take advantage of the existing features of homes. </a:t>
            </a:r>
            <a:endParaRPr/>
          </a:p>
        </p:txBody>
      </p:sp>
      <p:sp>
        <p:nvSpPr>
          <p:cNvPr id="86" name="Google Shape;86;gc99c299d17_0_9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99c299d17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99c299d1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are focusing on the window component of this home automation initiative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talk about where we fall in with the window as a components of this total home automation</a:t>
            </a:r>
            <a:endParaRPr/>
          </a:p>
          <a:p>
            <a:pPr indent="0" lvl="0" marL="0" rtl="0" algn="l">
              <a:spcBef>
                <a:spcPts val="0"/>
              </a:spcBef>
              <a:spcAft>
                <a:spcPts val="0"/>
              </a:spcAft>
              <a:buNone/>
            </a:pPr>
            <a:r>
              <a:rPr lang="en"/>
              <a:t>on this component we are focusing on the communication underlying system </a:t>
            </a:r>
            <a:endParaRPr/>
          </a:p>
          <a:p>
            <a:pPr indent="0" lvl="0" marL="0" rtl="0" algn="l">
              <a:spcBef>
                <a:spcPts val="0"/>
              </a:spcBef>
              <a:spcAft>
                <a:spcPts val="0"/>
              </a:spcAft>
              <a:buNone/>
            </a:pPr>
            <a:r>
              <a:t/>
            </a:r>
            <a:endParaRPr/>
          </a:p>
        </p:txBody>
      </p:sp>
      <p:sp>
        <p:nvSpPr>
          <p:cNvPr id="94" name="Google Shape;94;gc99c299d17_0_13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99c299d17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99c299d1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Jonathan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Since windows are “dumb” we will attempt to make them more “active”, and consequently smarter, by allowing for remote operation of the window.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In this system a phone application will allow for the user to interface with the system and operate the window.</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In order to be able to control the window from anywhere, we can make use of the Cloud in order to facilitate communication.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By using the Cloud, we can ensure that future Engineers can add additional features such as Machine Learning algorithms to adjust the home automatically.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In the event that you cannot connect to the Cloud, we allow for the user to bypass the Cloud by two methods:</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A manual override switch that opens the window.</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A local connection between the phone and the window that still allows for you to adjust it.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In order to interface with the Cloud, we also need a Network Master Controller to provide the interface between the interior network and exterior cloud infrastructure, as well as a Motor Module to actually perform the requested user commands.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p:txBody>
      </p:sp>
      <p:sp>
        <p:nvSpPr>
          <p:cNvPr id="104" name="Google Shape;104;gc99c299d17_0_17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99c299d17_0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99c299d1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a:p>
            <a:pPr indent="0" lvl="0" marL="0" rtl="0" algn="l">
              <a:spcBef>
                <a:spcPts val="0"/>
              </a:spcBef>
              <a:spcAft>
                <a:spcPts val="0"/>
              </a:spcAft>
              <a:buNone/>
            </a:pPr>
            <a:r>
              <a:rPr lang="en"/>
              <a:t>These haven’t changed since MDR, but very quickly: </a:t>
            </a:r>
            <a:endParaRPr/>
          </a:p>
        </p:txBody>
      </p:sp>
      <p:sp>
        <p:nvSpPr>
          <p:cNvPr id="114" name="Google Shape;114;gc99c299d17_0_42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99c299d17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99c299d1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a:p>
            <a:pPr indent="0" lvl="0" marL="0" rtl="0" algn="l">
              <a:spcBef>
                <a:spcPts val="0"/>
              </a:spcBef>
              <a:spcAft>
                <a:spcPts val="0"/>
              </a:spcAft>
              <a:buNone/>
            </a:pPr>
            <a:r>
              <a:rPr lang="en"/>
              <a:t>So before we get into specifics to get a better idea of what these components will look like, here is a mockup of the Physical system</a:t>
            </a:r>
            <a:endParaRPr/>
          </a:p>
          <a:p>
            <a:pPr indent="0" lvl="0" marL="0" rtl="0" algn="l">
              <a:spcBef>
                <a:spcPts val="0"/>
              </a:spcBef>
              <a:spcAft>
                <a:spcPts val="0"/>
              </a:spcAft>
              <a:buNone/>
            </a:pPr>
            <a:r>
              <a:rPr lang="en"/>
              <a:t>On the left there is an example of our system installed in a home with all the components located within the wall and a seamless installation to appear as a regular window</a:t>
            </a:r>
            <a:endParaRPr/>
          </a:p>
          <a:p>
            <a:pPr indent="0" lvl="0" marL="0" rtl="0" algn="l">
              <a:spcBef>
                <a:spcPts val="0"/>
              </a:spcBef>
              <a:spcAft>
                <a:spcPts val="0"/>
              </a:spcAft>
              <a:buNone/>
            </a:pPr>
            <a:r>
              <a:rPr lang="en"/>
              <a:t>And on the right is a zoomed in picture of the system located on the top of the window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on the next slide well have pictures of the model we made</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Remake model to updates to design</a:t>
            </a:r>
            <a:endParaRPr i="1"/>
          </a:p>
          <a:p>
            <a:pPr indent="0" lvl="0" marL="0" rtl="0" algn="l">
              <a:spcBef>
                <a:spcPts val="0"/>
              </a:spcBef>
              <a:spcAft>
                <a:spcPts val="0"/>
              </a:spcAft>
              <a:buNone/>
            </a:pPr>
            <a:r>
              <a:t/>
            </a:r>
            <a:endParaRPr/>
          </a:p>
        </p:txBody>
      </p:sp>
      <p:sp>
        <p:nvSpPr>
          <p:cNvPr id="122" name="Google Shape;122;gc99c299d17_0_21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99c299d17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99c299d1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Connor</a:t>
            </a:r>
            <a:endParaRPr i="1"/>
          </a:p>
          <a:p>
            <a:pPr indent="0" lvl="0" marL="0" rtl="0" algn="l">
              <a:spcBef>
                <a:spcPts val="0"/>
              </a:spcBef>
              <a:spcAft>
                <a:spcPts val="0"/>
              </a:spcAft>
              <a:buClr>
                <a:schemeClr val="dk1"/>
              </a:buClr>
              <a:buSzPts val="1100"/>
              <a:buFont typeface="Arial"/>
              <a:buNone/>
            </a:pPr>
            <a:r>
              <a:rPr lang="en"/>
              <a:t>So here we have the model window we made</a:t>
            </a:r>
            <a:endParaRPr/>
          </a:p>
          <a:p>
            <a:pPr indent="0" lvl="0" marL="0" rtl="0" algn="l">
              <a:spcBef>
                <a:spcPts val="0"/>
              </a:spcBef>
              <a:spcAft>
                <a:spcPts val="0"/>
              </a:spcAft>
              <a:buClr>
                <a:schemeClr val="dk1"/>
              </a:buClr>
              <a:buSzPts val="1100"/>
              <a:buFont typeface="Arial"/>
              <a:buNone/>
            </a:pPr>
            <a:r>
              <a:rPr lang="en"/>
              <a:t>The dimensions of the window are 18” wide 31” tall and 7” deep.</a:t>
            </a:r>
            <a:endParaRPr/>
          </a:p>
          <a:p>
            <a:pPr indent="0" lvl="0" marL="0" rtl="0" algn="l">
              <a:spcBef>
                <a:spcPts val="0"/>
              </a:spcBef>
              <a:spcAft>
                <a:spcPts val="0"/>
              </a:spcAft>
              <a:buClr>
                <a:schemeClr val="dk1"/>
              </a:buClr>
              <a:buSzPts val="1100"/>
              <a:buFont typeface="Arial"/>
              <a:buNone/>
            </a:pPr>
            <a:r>
              <a:rPr lang="en"/>
              <a:t>The depth of the window I decided to use was based off the window in my room which is about 7” from the screen to the outside lip. The </a:t>
            </a:r>
            <a:r>
              <a:rPr lang="en"/>
              <a:t>height</a:t>
            </a:r>
            <a:r>
              <a:rPr lang="en"/>
              <a:t> and width of window were all based off the two pieces of </a:t>
            </a:r>
            <a:r>
              <a:rPr lang="en"/>
              <a:t>plexiglass that I had In my garage and just built the frame off of that. </a:t>
            </a:r>
            <a:r>
              <a:rPr lang="en"/>
              <a:t> </a:t>
            </a:r>
            <a:endParaRPr/>
          </a:p>
          <a:p>
            <a:pPr indent="0" lvl="0" marL="0" rtl="0" algn="l">
              <a:spcBef>
                <a:spcPts val="0"/>
              </a:spcBef>
              <a:spcAft>
                <a:spcPts val="0"/>
              </a:spcAft>
              <a:buClr>
                <a:schemeClr val="dk1"/>
              </a:buClr>
              <a:buSzPts val="1100"/>
              <a:buFont typeface="Arial"/>
              <a:buNone/>
            </a:pPr>
            <a:r>
              <a:rPr lang="en"/>
              <a:t>For hardware </a:t>
            </a:r>
            <a:endParaRPr/>
          </a:p>
          <a:p>
            <a:pPr indent="-298450" lvl="1" marL="457200" rtl="0" algn="l">
              <a:spcBef>
                <a:spcPts val="0"/>
              </a:spcBef>
              <a:spcAft>
                <a:spcPts val="0"/>
              </a:spcAft>
              <a:buClr>
                <a:schemeClr val="dk1"/>
              </a:buClr>
              <a:buSzPts val="1100"/>
              <a:buChar char="-"/>
            </a:pPr>
            <a:r>
              <a:rPr lang="en"/>
              <a:t>there are 4 pulleys, with one set of string attached to the top of the window and the other set attached to the bottom of the window.</a:t>
            </a:r>
            <a:endParaRPr/>
          </a:p>
          <a:p>
            <a:pPr indent="-298450" lvl="1" marL="457200" rtl="0" algn="l">
              <a:spcBef>
                <a:spcPts val="0"/>
              </a:spcBef>
              <a:spcAft>
                <a:spcPts val="0"/>
              </a:spcAft>
              <a:buClr>
                <a:schemeClr val="dk1"/>
              </a:buClr>
              <a:buSzPts val="1100"/>
              <a:buChar char="-"/>
            </a:pPr>
            <a:r>
              <a:rPr lang="en"/>
              <a:t>The second set of pulleys was to add downward force to the window aside from just gravity pulling it down.  </a:t>
            </a:r>
            <a:endParaRPr/>
          </a:p>
          <a:p>
            <a:pPr indent="-298450" lvl="1" marL="457200" rtl="0" algn="l">
              <a:spcBef>
                <a:spcPts val="0"/>
              </a:spcBef>
              <a:spcAft>
                <a:spcPts val="0"/>
              </a:spcAft>
              <a:buClr>
                <a:schemeClr val="dk1"/>
              </a:buClr>
              <a:buSzPts val="1100"/>
              <a:buChar char="-"/>
            </a:pPr>
            <a:r>
              <a:rPr lang="en"/>
              <a:t>The two pictures on the far right are the limit switches that we will explain later. </a:t>
            </a:r>
            <a:endParaRPr/>
          </a:p>
          <a:p>
            <a:pPr indent="-298450" lvl="1" marL="457200" rtl="0" algn="l">
              <a:spcBef>
                <a:spcPts val="0"/>
              </a:spcBef>
              <a:spcAft>
                <a:spcPts val="0"/>
              </a:spcAft>
              <a:buClr>
                <a:schemeClr val="dk1"/>
              </a:buClr>
              <a:buSzPts val="1100"/>
              <a:buChar char="-"/>
            </a:pPr>
            <a:r>
              <a:rPr lang="en"/>
              <a:t>The motor which is placed on the top of the </a:t>
            </a:r>
            <a:r>
              <a:rPr lang="en"/>
              <a:t>window</a:t>
            </a:r>
            <a:r>
              <a:rPr lang="en"/>
              <a:t> fits just within the dimensions of the window and for FPR I plan to cut the remaining axe so its not extending outside of the window frame</a:t>
            </a:r>
            <a:endParaRPr/>
          </a:p>
          <a:p>
            <a:pPr indent="-298450" lvl="1" marL="457200" rtl="0" algn="l">
              <a:spcBef>
                <a:spcPts val="0"/>
              </a:spcBef>
              <a:spcAft>
                <a:spcPts val="0"/>
              </a:spcAft>
              <a:buClr>
                <a:schemeClr val="dk1"/>
              </a:buClr>
              <a:buSzPts val="1100"/>
              <a:buChar char="-"/>
            </a:pPr>
            <a:r>
              <a:rPr lang="en"/>
              <a:t>While here we have the motor </a:t>
            </a:r>
            <a:r>
              <a:rPr lang="en"/>
              <a:t>module</a:t>
            </a:r>
            <a:r>
              <a:rPr lang="en"/>
              <a:t> on a breakout board for FPR we </a:t>
            </a:r>
            <a:r>
              <a:rPr lang="en"/>
              <a:t>plan to work the PCB into the structure of the window.</a:t>
            </a:r>
            <a:endParaRPr/>
          </a:p>
          <a:p>
            <a:pPr indent="0" lvl="0" marL="0" rtl="0" algn="l">
              <a:spcBef>
                <a:spcPts val="0"/>
              </a:spcBef>
              <a:spcAft>
                <a:spcPts val="0"/>
              </a:spcAft>
              <a:buNone/>
            </a:pPr>
            <a:r>
              <a:t/>
            </a:r>
            <a:endParaRPr/>
          </a:p>
        </p:txBody>
      </p:sp>
      <p:sp>
        <p:nvSpPr>
          <p:cNvPr id="132" name="Google Shape;132;gc99c299d17_0_25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99c299d17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99c299d17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Connor</a:t>
            </a:r>
            <a:endParaRPr sz="1400"/>
          </a:p>
          <a:p>
            <a:pPr indent="0" lvl="0" marL="0" rtl="0" algn="l">
              <a:spcBef>
                <a:spcPts val="0"/>
              </a:spcBef>
              <a:spcAft>
                <a:spcPts val="0"/>
              </a:spcAft>
              <a:buNone/>
            </a:pPr>
            <a:r>
              <a:rPr lang="en" sz="1400"/>
              <a:t>-So starting from left to right we have the Android app that is used to monitor and send commands to the system</a:t>
            </a:r>
            <a:endParaRPr sz="1400"/>
          </a:p>
          <a:p>
            <a:pPr indent="0" lvl="0" marL="0" rtl="0" algn="l">
              <a:spcBef>
                <a:spcPts val="0"/>
              </a:spcBef>
              <a:spcAft>
                <a:spcPts val="0"/>
              </a:spcAft>
              <a:buNone/>
            </a:pPr>
            <a:r>
              <a:rPr lang="en" sz="1400"/>
              <a:t>through AWS</a:t>
            </a:r>
            <a:endParaRPr sz="1400"/>
          </a:p>
          <a:p>
            <a:pPr indent="-330200" lvl="0" marL="457200" rtl="0" algn="l">
              <a:spcBef>
                <a:spcPts val="0"/>
              </a:spcBef>
              <a:spcAft>
                <a:spcPts val="0"/>
              </a:spcAft>
              <a:buSzPts val="1600"/>
              <a:buChar char="-"/>
            </a:pPr>
            <a:r>
              <a:rPr lang="en" sz="1400"/>
              <a:t>AWS cloud is used to forward these commands</a:t>
            </a:r>
            <a:endParaRPr sz="1400"/>
          </a:p>
          <a:p>
            <a:pPr indent="-330200" lvl="0" marL="457200" rtl="0" algn="l">
              <a:spcBef>
                <a:spcPts val="0"/>
              </a:spcBef>
              <a:spcAft>
                <a:spcPts val="0"/>
              </a:spcAft>
              <a:buClr>
                <a:schemeClr val="dk1"/>
              </a:buClr>
              <a:buSzPts val="1600"/>
              <a:buChar char="-"/>
            </a:pPr>
            <a:r>
              <a:rPr lang="en" sz="1400"/>
              <a:t>in the event of a lost of connection direct connection to the NMC through the router is also possible</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-Then on the right we have the xmc4800 that is able to connect and receive the commands through an internet connection via  router and ethernet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-Continuing down there is the MotorModule which is an XMC4200 and communicates via CAN with the NetworkMasterController</a:t>
            </a:r>
            <a:endParaRPr sz="1400"/>
          </a:p>
          <a:p>
            <a:pPr indent="457200" lvl="0" marL="0" rtl="0" algn="l">
              <a:spcBef>
                <a:spcPts val="0"/>
              </a:spcBef>
              <a:spcAft>
                <a:spcPts val="0"/>
              </a:spcAft>
              <a:buNone/>
            </a:pPr>
            <a:r>
              <a:rPr lang="en" sz="1400"/>
              <a:t>-Connected to this via GPIO we have a localized switch used to operate the window manually, limit switches located on the top and bottom of the window used for a homing algorithm. Then finally the motor driver with is used to drive the motor.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0" name="Google Shape;150;gc99c299d17_0_29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B">
  <p:cSld name="Title Slide_B">
    <p:bg>
      <p:bgPr>
        <a:solidFill>
          <a:schemeClr val="lt1"/>
        </a:solidFill>
      </p:bgPr>
    </p:bg>
    <p:spTree>
      <p:nvGrpSpPr>
        <p:cNvPr id="50" name="Shape 50"/>
        <p:cNvGrpSpPr/>
        <p:nvPr/>
      </p:nvGrpSpPr>
      <p:grpSpPr>
        <a:xfrm>
          <a:off x="0" y="0"/>
          <a:ext cx="0" cy="0"/>
          <a:chOff x="0" y="0"/>
          <a:chExt cx="0" cy="0"/>
        </a:xfrm>
      </p:grpSpPr>
      <p:pic>
        <p:nvPicPr>
          <p:cNvPr descr="15-0192_MG_1898-Edit.jpg" id="51" name="Google Shape;51;p13"/>
          <p:cNvPicPr preferRelativeResize="0"/>
          <p:nvPr/>
        </p:nvPicPr>
        <p:blipFill rotWithShape="1">
          <a:blip r:embed="rId2">
            <a:alphaModFix/>
          </a:blip>
          <a:srcRect b="0" l="0" r="0" t="0"/>
          <a:stretch/>
        </p:blipFill>
        <p:spPr>
          <a:xfrm>
            <a:off x="0" y="0"/>
            <a:ext cx="9144000" cy="5148072"/>
          </a:xfrm>
          <a:prstGeom prst="rect">
            <a:avLst/>
          </a:prstGeom>
          <a:noFill/>
          <a:ln>
            <a:noFill/>
          </a:ln>
        </p:spPr>
      </p:pic>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52" name="Shape 52"/>
        <p:cNvGrpSpPr/>
        <p:nvPr/>
      </p:nvGrpSpPr>
      <p:grpSpPr>
        <a:xfrm>
          <a:off x="0" y="0"/>
          <a:ext cx="0" cy="0"/>
          <a:chOff x="0" y="0"/>
          <a:chExt cx="0" cy="0"/>
        </a:xfrm>
      </p:grpSpPr>
      <p:sp>
        <p:nvSpPr>
          <p:cNvPr id="53" name="Google Shape;53;p14"/>
          <p:cNvSpPr txBox="1"/>
          <p:nvPr>
            <p:ph type="title"/>
          </p:nvPr>
        </p:nvSpPr>
        <p:spPr>
          <a:xfrm>
            <a:off x="443320" y="327040"/>
            <a:ext cx="7317000" cy="857400"/>
          </a:xfrm>
          <a:prstGeom prst="rect">
            <a:avLst/>
          </a:prstGeom>
          <a:noFill/>
          <a:ln>
            <a:noFill/>
          </a:ln>
        </p:spPr>
        <p:txBody>
          <a:bodyPr anchorCtr="0" anchor="b" bIns="91425" lIns="91425" spcFirstLastPara="1" rIns="91425" wrap="square" tIns="91425">
            <a:norm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54" name="Google Shape;54;p14"/>
          <p:cNvSpPr/>
          <p:nvPr/>
        </p:nvSpPr>
        <p:spPr>
          <a:xfrm>
            <a:off x="5946223" y="0"/>
            <a:ext cx="3197700" cy="545100"/>
          </a:xfrm>
          <a:prstGeom prst="rect">
            <a:avLst/>
          </a:prstGeom>
          <a:solidFill>
            <a:srgbClr val="661023"/>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55" name="Google Shape;55;p14"/>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56" name="Google Shape;56;p14"/>
          <p:cNvSpPr/>
          <p:nvPr/>
        </p:nvSpPr>
        <p:spPr>
          <a:xfrm>
            <a:off x="1" y="5016499"/>
            <a:ext cx="9144000" cy="126900"/>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57" name="Google Shape;57;p14"/>
          <p:cNvSpPr/>
          <p:nvPr/>
        </p:nvSpPr>
        <p:spPr>
          <a:xfrm>
            <a:off x="1" y="4953000"/>
            <a:ext cx="9144000" cy="636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58" name="Google Shape;58;p14"/>
          <p:cNvSpPr txBox="1"/>
          <p:nvPr>
            <p:ph idx="1" type="body"/>
          </p:nvPr>
        </p:nvSpPr>
        <p:spPr>
          <a:xfrm>
            <a:off x="386720" y="1303788"/>
            <a:ext cx="7986000" cy="3288300"/>
          </a:xfrm>
          <a:prstGeom prst="rect">
            <a:avLst/>
          </a:prstGeom>
          <a:noFill/>
          <a:ln>
            <a:noFill/>
          </a:ln>
        </p:spPr>
        <p:txBody>
          <a:bodyPr anchorCtr="0" anchor="t" bIns="91425" lIns="91425" spcFirstLastPara="1" rIns="91425" wrap="square" tIns="91425">
            <a:normAutofit/>
          </a:bodyPr>
          <a:lstStyle>
            <a:lvl1pPr indent="-355600" lvl="0" marL="457200" marR="0" rtl="0" algn="l">
              <a:spcBef>
                <a:spcPts val="900"/>
              </a:spcBef>
              <a:spcAft>
                <a:spcPts val="0"/>
              </a:spcAft>
              <a:buClr>
                <a:schemeClr val="accent1"/>
              </a:buClr>
              <a:buSzPts val="2000"/>
              <a:buFont typeface="Arial"/>
              <a:buChar char="•"/>
              <a:defRPr sz="2000">
                <a:solidFill>
                  <a:srgbClr val="000000"/>
                </a:solidFill>
                <a:latin typeface="Arial"/>
                <a:ea typeface="Arial"/>
                <a:cs typeface="Arial"/>
                <a:sym typeface="Arial"/>
              </a:defRPr>
            </a:lvl1pPr>
            <a:lvl2pPr indent="-330200" lvl="1" marL="914400" marR="0" rtl="0" algn="l">
              <a:spcBef>
                <a:spcPts val="120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2pPr>
            <a:lvl3pPr indent="-330200" lvl="2" marL="1371600" marR="0" rtl="0" algn="l">
              <a:spcBef>
                <a:spcPts val="120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3pPr>
            <a:lvl4pPr indent="-330200" lvl="3" marL="1828800" marR="0" rtl="0" algn="l">
              <a:spcBef>
                <a:spcPts val="120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4pPr>
            <a:lvl5pPr indent="-317500" lvl="4" marL="2286000" marR="0" rtl="0" algn="l">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200"/>
              </a:spcBef>
              <a:spcAft>
                <a:spcPts val="12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9" name="Google Shape;59;p14"/>
          <p:cNvSpPr txBox="1"/>
          <p:nvPr>
            <p:ph idx="12" type="sldNum"/>
          </p:nvPr>
        </p:nvSpPr>
        <p:spPr>
          <a:xfrm>
            <a:off x="6774061" y="4688375"/>
            <a:ext cx="21336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Logo">
    <p:spTree>
      <p:nvGrpSpPr>
        <p:cNvPr id="60" name="Shape 60"/>
        <p:cNvGrpSpPr/>
        <p:nvPr/>
      </p:nvGrpSpPr>
      <p:grpSpPr>
        <a:xfrm>
          <a:off x="0" y="0"/>
          <a:ext cx="0" cy="0"/>
          <a:chOff x="0" y="0"/>
          <a:chExt cx="0" cy="0"/>
        </a:xfrm>
      </p:grpSpPr>
      <p:sp>
        <p:nvSpPr>
          <p:cNvPr id="61" name="Google Shape;61;p15"/>
          <p:cNvSpPr/>
          <p:nvPr/>
        </p:nvSpPr>
        <p:spPr>
          <a:xfrm>
            <a:off x="5946223" y="0"/>
            <a:ext cx="3197700" cy="545100"/>
          </a:xfrm>
          <a:prstGeom prst="rect">
            <a:avLst/>
          </a:prstGeom>
          <a:solidFill>
            <a:srgbClr val="661023"/>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62" name="Google Shape;62;p15"/>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63" name="Google Shape;63;p15"/>
          <p:cNvSpPr/>
          <p:nvPr/>
        </p:nvSpPr>
        <p:spPr>
          <a:xfrm>
            <a:off x="1" y="4953000"/>
            <a:ext cx="9144000" cy="636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64" name="Google Shape;64;p15"/>
          <p:cNvSpPr/>
          <p:nvPr/>
        </p:nvSpPr>
        <p:spPr>
          <a:xfrm>
            <a:off x="1" y="5016499"/>
            <a:ext cx="9144000" cy="126900"/>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65" name="Google Shape;65;p15"/>
          <p:cNvSpPr txBox="1"/>
          <p:nvPr>
            <p:ph idx="12" type="sldNum"/>
          </p:nvPr>
        </p:nvSpPr>
        <p:spPr>
          <a:xfrm>
            <a:off x="6774061" y="4688375"/>
            <a:ext cx="21336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drive.google.com/file/d/1Yv56z8mWEXk2XoeRsnyOYZ6f9zDE9ROW/view"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hyperlink" Target="https://www.pellabranch.com/webres/Image/misc/2018-window-glass-option-header.j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hyperlink" Target="https://backtest-rookies.com/2018/10/26/tradingview-opening-a-windo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6.jpg"/><Relationship Id="rId6" Type="http://schemas.openxmlformats.org/officeDocument/2006/relationships/image" Target="../media/image25.jpg"/><Relationship Id="rId7"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p:nvPr/>
        </p:nvSpPr>
        <p:spPr>
          <a:xfrm>
            <a:off x="3660559" y="0"/>
            <a:ext cx="5483400" cy="3556500"/>
          </a:xfrm>
          <a:prstGeom prst="rect">
            <a:avLst/>
          </a:prstGeom>
          <a:solidFill>
            <a:srgbClr val="5C0D1C">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UMAwordmark_wtag_white.png" id="71" name="Google Shape;71;p16"/>
          <p:cNvPicPr preferRelativeResize="0"/>
          <p:nvPr/>
        </p:nvPicPr>
        <p:blipFill rotWithShape="1">
          <a:blip r:embed="rId3">
            <a:alphaModFix/>
          </a:blip>
          <a:srcRect b="0" l="0" r="0" t="0"/>
          <a:stretch/>
        </p:blipFill>
        <p:spPr>
          <a:xfrm>
            <a:off x="6845300" y="205020"/>
            <a:ext cx="2125518" cy="423135"/>
          </a:xfrm>
          <a:prstGeom prst="rect">
            <a:avLst/>
          </a:prstGeom>
          <a:noFill/>
          <a:ln>
            <a:noFill/>
          </a:ln>
        </p:spPr>
      </p:pic>
      <p:sp>
        <p:nvSpPr>
          <p:cNvPr id="72" name="Google Shape;72;p16"/>
          <p:cNvSpPr txBox="1"/>
          <p:nvPr/>
        </p:nvSpPr>
        <p:spPr>
          <a:xfrm>
            <a:off x="3981788" y="1107397"/>
            <a:ext cx="49146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Arial"/>
              <a:buNone/>
            </a:pPr>
            <a:r>
              <a:rPr b="1" lang="en" sz="2800">
                <a:solidFill>
                  <a:schemeClr val="lt1"/>
                </a:solidFill>
              </a:rPr>
              <a:t>SDP ‘21 - Comprehensive Design Review - Active Windows</a:t>
            </a:r>
            <a:endParaRPr/>
          </a:p>
        </p:txBody>
      </p:sp>
      <p:sp>
        <p:nvSpPr>
          <p:cNvPr id="73" name="Google Shape;73;p16"/>
          <p:cNvSpPr txBox="1"/>
          <p:nvPr/>
        </p:nvSpPr>
        <p:spPr>
          <a:xfrm>
            <a:off x="4520150" y="2896425"/>
            <a:ext cx="4529700" cy="3459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A4A4A4"/>
              </a:buClr>
              <a:buSzPts val="1200"/>
              <a:buFont typeface="Arial"/>
              <a:buNone/>
            </a:pPr>
            <a:r>
              <a:rPr lang="en" sz="1200">
                <a:solidFill>
                  <a:srgbClr val="FFFFFF"/>
                </a:solidFill>
              </a:rPr>
              <a:t>Jonathan Clifford, Frank Cremonini, Griffin Manns, Connor Moore</a:t>
            </a:r>
            <a:endParaRPr sz="1200">
              <a:solidFill>
                <a:srgbClr val="FFFFFF"/>
              </a:solidFill>
            </a:endParaRPr>
          </a:p>
          <a:p>
            <a:pPr indent="0" lvl="0" marL="0" rtl="0" algn="r">
              <a:spcBef>
                <a:spcPts val="0"/>
              </a:spcBef>
              <a:spcAft>
                <a:spcPts val="0"/>
              </a:spcAft>
              <a:buClr>
                <a:srgbClr val="A4A4A4"/>
              </a:buClr>
              <a:buSzPts val="1200"/>
              <a:buFont typeface="Arial"/>
              <a:buNone/>
            </a:pPr>
            <a:r>
              <a:rPr lang="en" sz="1200">
                <a:solidFill>
                  <a:srgbClr val="FFFFFF"/>
                </a:solidFill>
              </a:rPr>
              <a:t>Advisor: Professor Arman Pouraghily</a:t>
            </a:r>
            <a:endParaRPr sz="1200">
              <a:solidFill>
                <a:srgbClr val="FFFFFF"/>
              </a:solidFill>
            </a:endParaRPr>
          </a:p>
          <a:p>
            <a:pPr indent="0" lvl="0" marL="0" rtl="0" algn="r">
              <a:spcBef>
                <a:spcPts val="0"/>
              </a:spcBef>
              <a:spcAft>
                <a:spcPts val="0"/>
              </a:spcAft>
              <a:buClr>
                <a:srgbClr val="A4A4A4"/>
              </a:buClr>
              <a:buSzPts val="1200"/>
              <a:buFont typeface="Arial"/>
              <a:buNone/>
            </a:pPr>
            <a:r>
              <a:rPr lang="en" sz="1200">
                <a:solidFill>
                  <a:srgbClr val="FFFFFF"/>
                </a:solidFill>
              </a:rPr>
              <a:t> Manhattan2 CTO &amp; Contact: Mr. Glenn Weinreb</a:t>
            </a:r>
            <a:endParaRPr sz="1200">
              <a:solidFill>
                <a:srgbClr val="FFFFFF"/>
              </a:solidFill>
            </a:endParaRPr>
          </a:p>
          <a:p>
            <a:pPr indent="0" lvl="0" marL="0" marR="0" rtl="0" algn="l">
              <a:lnSpc>
                <a:spcPct val="100000"/>
              </a:lnSpc>
              <a:spcBef>
                <a:spcPts val="0"/>
              </a:spcBef>
              <a:spcAft>
                <a:spcPts val="0"/>
              </a:spcAft>
              <a:buClr>
                <a:schemeClr val="accent5"/>
              </a:buClr>
              <a:buSzPts val="1200"/>
              <a:buFont typeface="Arial"/>
              <a:buNone/>
            </a:pPr>
            <a:r>
              <a:t/>
            </a:r>
            <a:endParaRPr sz="1200">
              <a:solidFill>
                <a:schemeClr val="lt1"/>
              </a:solidFill>
            </a:endParaRPr>
          </a:p>
        </p:txBody>
      </p:sp>
      <p:sp>
        <p:nvSpPr>
          <p:cNvPr id="74" name="Google Shape;74;p16"/>
          <p:cNvSpPr txBox="1"/>
          <p:nvPr/>
        </p:nvSpPr>
        <p:spPr>
          <a:xfrm>
            <a:off x="3660550" y="2365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Team 6</a:t>
            </a:r>
            <a:endParaRPr sz="20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62" name="Google Shape;162;p25"/>
          <p:cNvSpPr txBox="1"/>
          <p:nvPr/>
        </p:nvSpPr>
        <p:spPr>
          <a:xfrm>
            <a:off x="0" y="0"/>
            <a:ext cx="59613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Updated Software Block Diagram</a:t>
            </a:r>
            <a:endParaRPr b="1" sz="2800">
              <a:solidFill>
                <a:srgbClr val="861119"/>
              </a:solidFill>
            </a:endParaRPr>
          </a:p>
        </p:txBody>
      </p:sp>
      <p:pic>
        <p:nvPicPr>
          <p:cNvPr id="163" name="Google Shape;163;p25"/>
          <p:cNvPicPr preferRelativeResize="0"/>
          <p:nvPr/>
        </p:nvPicPr>
        <p:blipFill rotWithShape="1">
          <a:blip r:embed="rId3">
            <a:alphaModFix/>
          </a:blip>
          <a:srcRect b="0" l="0" r="0" t="7732"/>
          <a:stretch/>
        </p:blipFill>
        <p:spPr>
          <a:xfrm>
            <a:off x="1716625" y="551600"/>
            <a:ext cx="5710751" cy="4411276"/>
          </a:xfrm>
          <a:prstGeom prst="rect">
            <a:avLst/>
          </a:prstGeom>
          <a:noFill/>
          <a:ln>
            <a:noFill/>
          </a:ln>
        </p:spPr>
      </p:pic>
      <p:pic>
        <p:nvPicPr>
          <p:cNvPr id="164" name="Google Shape;164;p25"/>
          <p:cNvPicPr preferRelativeResize="0"/>
          <p:nvPr/>
        </p:nvPicPr>
        <p:blipFill>
          <a:blip r:embed="rId4">
            <a:alphaModFix/>
          </a:blip>
          <a:stretch>
            <a:fillRect/>
          </a:stretch>
        </p:blipFill>
        <p:spPr>
          <a:xfrm>
            <a:off x="0" y="4233500"/>
            <a:ext cx="1504950" cy="657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idx="12" type="sldNum"/>
          </p:nvPr>
        </p:nvSpPr>
        <p:spPr>
          <a:xfrm>
            <a:off x="7010411" y="47272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71" name="Google Shape;171;p26"/>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CDR Deliverables</a:t>
            </a:r>
            <a:endParaRPr b="1" sz="2800">
              <a:solidFill>
                <a:srgbClr val="861119"/>
              </a:solidFill>
            </a:endParaRPr>
          </a:p>
        </p:txBody>
      </p:sp>
      <p:sp>
        <p:nvSpPr>
          <p:cNvPr id="172" name="Google Shape;172;p26"/>
          <p:cNvSpPr txBox="1"/>
          <p:nvPr/>
        </p:nvSpPr>
        <p:spPr>
          <a:xfrm>
            <a:off x="0" y="503388"/>
            <a:ext cx="9144000" cy="41367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Full end to end communication.</a:t>
            </a:r>
            <a:endParaRPr sz="1900"/>
          </a:p>
          <a:p>
            <a:pPr indent="-349250" lvl="1" marL="914400" rtl="0" algn="l">
              <a:lnSpc>
                <a:spcPct val="150000"/>
              </a:lnSpc>
              <a:spcBef>
                <a:spcPts val="0"/>
              </a:spcBef>
              <a:spcAft>
                <a:spcPts val="0"/>
              </a:spcAft>
              <a:buSzPts val="1900"/>
              <a:buChar char="○"/>
            </a:pPr>
            <a:r>
              <a:rPr lang="en" sz="1900">
                <a:solidFill>
                  <a:schemeClr val="dk1"/>
                </a:solidFill>
              </a:rPr>
              <a:t>S</a:t>
            </a:r>
            <a:r>
              <a:rPr lang="en" sz="1900">
                <a:solidFill>
                  <a:schemeClr val="dk1"/>
                </a:solidFill>
              </a:rPr>
              <a:t>end a command via the Android phone application</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en" sz="1900">
                <a:solidFill>
                  <a:schemeClr val="dk1"/>
                </a:solidFill>
              </a:rPr>
              <a:t>AWS receives this command and forwards it to the NMC</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en" sz="1900">
                <a:solidFill>
                  <a:schemeClr val="dk1"/>
                </a:solidFill>
              </a:rPr>
              <a:t>NMC receives the command, sent to Motor Module using CANBus</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en" sz="1900">
                <a:solidFill>
                  <a:schemeClr val="dk1"/>
                </a:solidFill>
              </a:rPr>
              <a:t>Motor Module acutates based on command, sends status to NMC</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en" sz="1900">
                <a:solidFill>
                  <a:schemeClr val="dk1"/>
                </a:solidFill>
              </a:rPr>
              <a:t>NMC Forwards to AWS, displayed in Android Application</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 sz="1900">
                <a:solidFill>
                  <a:schemeClr val="dk1"/>
                </a:solidFill>
              </a:rPr>
              <a:t>Local Connection</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en" sz="1900">
                <a:solidFill>
                  <a:schemeClr val="dk1"/>
                </a:solidFill>
              </a:rPr>
              <a:t>NMC and Android Application communicate over local (same) network</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 sz="1900">
                <a:solidFill>
                  <a:schemeClr val="dk1"/>
                </a:solidFill>
              </a:rPr>
              <a:t>Manual Override Switch</a:t>
            </a:r>
            <a:endParaRPr sz="1900">
              <a:solidFill>
                <a:schemeClr val="dk1"/>
              </a:solidFill>
            </a:endParaRPr>
          </a:p>
          <a:p>
            <a:pPr indent="-349250" lvl="1" marL="914400" rtl="0" algn="l">
              <a:lnSpc>
                <a:spcPct val="150000"/>
              </a:lnSpc>
              <a:spcBef>
                <a:spcPts val="0"/>
              </a:spcBef>
              <a:spcAft>
                <a:spcPts val="0"/>
              </a:spcAft>
              <a:buClr>
                <a:schemeClr val="dk1"/>
              </a:buClr>
              <a:buSzPts val="1900"/>
              <a:buChar char="○"/>
            </a:pPr>
            <a:r>
              <a:rPr lang="en" sz="1900">
                <a:solidFill>
                  <a:schemeClr val="dk1"/>
                </a:solidFill>
              </a:rPr>
              <a:t>Local switch to adjust window</a:t>
            </a:r>
            <a:endParaRPr sz="19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C</a:t>
            </a:r>
            <a:r>
              <a:rPr b="1" lang="en" sz="2800">
                <a:solidFill>
                  <a:srgbClr val="861119"/>
                </a:solidFill>
              </a:rPr>
              <a:t>DR Demo - Documentation</a:t>
            </a:r>
            <a:endParaRPr b="1" sz="2800">
              <a:solidFill>
                <a:srgbClr val="861119"/>
              </a:solidFill>
            </a:endParaRPr>
          </a:p>
        </p:txBody>
      </p:sp>
      <p:sp>
        <p:nvSpPr>
          <p:cNvPr id="178" name="Google Shape;178;p27"/>
          <p:cNvSpPr txBox="1"/>
          <p:nvPr/>
        </p:nvSpPr>
        <p:spPr>
          <a:xfrm>
            <a:off x="41225" y="587525"/>
            <a:ext cx="9102900" cy="32325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 sz="2200"/>
              <a:t>S</a:t>
            </a:r>
            <a:r>
              <a:rPr lang="en" sz="2200"/>
              <a:t>ystem fully works and is integrated</a:t>
            </a:r>
            <a:endParaRPr sz="2200"/>
          </a:p>
          <a:p>
            <a:pPr indent="-368300" lvl="1" marL="914400" rtl="0" algn="l">
              <a:spcBef>
                <a:spcPts val="0"/>
              </a:spcBef>
              <a:spcAft>
                <a:spcPts val="0"/>
              </a:spcAft>
              <a:buSzPts val="2200"/>
              <a:buChar char="○"/>
            </a:pPr>
            <a:r>
              <a:rPr lang="en" sz="2200"/>
              <a:t>Local connection working between two Android Phones</a:t>
            </a:r>
            <a:endParaRPr sz="2200"/>
          </a:p>
          <a:p>
            <a:pPr indent="-368300" lvl="0" marL="457200" rtl="0" algn="l">
              <a:spcBef>
                <a:spcPts val="0"/>
              </a:spcBef>
              <a:spcAft>
                <a:spcPts val="0"/>
              </a:spcAft>
              <a:buSzPts val="2200"/>
              <a:buChar char="●"/>
            </a:pPr>
            <a:r>
              <a:rPr lang="en" sz="2200"/>
              <a:t>User boots up Android Phone Application</a:t>
            </a:r>
            <a:endParaRPr sz="2200"/>
          </a:p>
          <a:p>
            <a:pPr indent="-368300" lvl="1" marL="914400" rtl="0" algn="l">
              <a:spcBef>
                <a:spcPts val="0"/>
              </a:spcBef>
              <a:spcAft>
                <a:spcPts val="0"/>
              </a:spcAft>
              <a:buSzPts val="2200"/>
              <a:buChar char="○"/>
            </a:pPr>
            <a:r>
              <a:rPr lang="en" sz="2200"/>
              <a:t>Boot up the AWS Protocol Task. </a:t>
            </a:r>
            <a:endParaRPr sz="2200"/>
          </a:p>
          <a:p>
            <a:pPr indent="-368300" lvl="0" marL="457200" rtl="0" algn="l">
              <a:spcBef>
                <a:spcPts val="0"/>
              </a:spcBef>
              <a:spcAft>
                <a:spcPts val="0"/>
              </a:spcAft>
              <a:buSzPts val="2200"/>
              <a:buChar char="●"/>
            </a:pPr>
            <a:r>
              <a:rPr lang="en" sz="2200"/>
              <a:t>NMC Responds with an acknowledgement.</a:t>
            </a:r>
            <a:endParaRPr sz="2200"/>
          </a:p>
          <a:p>
            <a:pPr indent="-368300" lvl="0" marL="457200" rtl="0" algn="l">
              <a:spcBef>
                <a:spcPts val="0"/>
              </a:spcBef>
              <a:spcAft>
                <a:spcPts val="0"/>
              </a:spcAft>
              <a:buSzPts val="2200"/>
              <a:buChar char="●"/>
            </a:pPr>
            <a:r>
              <a:rPr lang="en" sz="2200"/>
              <a:t>Send a command to open the window to a specified percentage</a:t>
            </a:r>
            <a:r>
              <a:rPr lang="en" sz="2200"/>
              <a:t>, in intervals of 10% (0% - 100%)</a:t>
            </a:r>
            <a:r>
              <a:rPr lang="en" sz="2200"/>
              <a:t> </a:t>
            </a:r>
            <a:endParaRPr sz="2200"/>
          </a:p>
          <a:p>
            <a:pPr indent="-368300" lvl="0" marL="457200" rtl="0" algn="l">
              <a:spcBef>
                <a:spcPts val="0"/>
              </a:spcBef>
              <a:spcAft>
                <a:spcPts val="0"/>
              </a:spcAft>
              <a:buSzPts val="2200"/>
              <a:buChar char="●"/>
            </a:pPr>
            <a:r>
              <a:rPr lang="en" sz="2200"/>
              <a:t>Manual override </a:t>
            </a:r>
            <a:r>
              <a:rPr lang="en" sz="2200"/>
              <a:t>switch</a:t>
            </a:r>
            <a:r>
              <a:rPr lang="en" sz="2200"/>
              <a:t> to adjust the window manually, </a:t>
            </a:r>
            <a:r>
              <a:rPr lang="en" sz="2200">
                <a:solidFill>
                  <a:schemeClr val="dk1"/>
                </a:solidFill>
              </a:rPr>
              <a:t>in intervals of 10% (0% - 100%)</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CDR Demo</a:t>
            </a:r>
            <a:endParaRPr b="1" sz="2800">
              <a:solidFill>
                <a:srgbClr val="86111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PCB Status &amp; Overview</a:t>
            </a:r>
            <a:endParaRPr b="1" sz="2800">
              <a:solidFill>
                <a:srgbClr val="861119"/>
              </a:solidFill>
            </a:endParaRPr>
          </a:p>
        </p:txBody>
      </p:sp>
      <p:pic>
        <p:nvPicPr>
          <p:cNvPr id="189" name="Google Shape;189;p29"/>
          <p:cNvPicPr preferRelativeResize="0"/>
          <p:nvPr/>
        </p:nvPicPr>
        <p:blipFill>
          <a:blip r:embed="rId3">
            <a:alphaModFix/>
          </a:blip>
          <a:stretch>
            <a:fillRect/>
          </a:stretch>
        </p:blipFill>
        <p:spPr>
          <a:xfrm>
            <a:off x="984625" y="619875"/>
            <a:ext cx="7174738" cy="4303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PCB Status &amp; Overview</a:t>
            </a:r>
            <a:endParaRPr b="1" sz="2800">
              <a:solidFill>
                <a:srgbClr val="861119"/>
              </a:solidFill>
            </a:endParaRPr>
          </a:p>
        </p:txBody>
      </p:sp>
      <p:pic>
        <p:nvPicPr>
          <p:cNvPr id="195" name="Google Shape;195;p30"/>
          <p:cNvPicPr preferRelativeResize="0"/>
          <p:nvPr/>
        </p:nvPicPr>
        <p:blipFill>
          <a:blip r:embed="rId3">
            <a:alphaModFix/>
          </a:blip>
          <a:stretch>
            <a:fillRect/>
          </a:stretch>
        </p:blipFill>
        <p:spPr>
          <a:xfrm>
            <a:off x="1261737" y="686400"/>
            <a:ext cx="6620524" cy="413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PCB Status &amp; Overview</a:t>
            </a:r>
            <a:endParaRPr b="1" sz="2800">
              <a:solidFill>
                <a:srgbClr val="861119"/>
              </a:solidFill>
            </a:endParaRPr>
          </a:p>
        </p:txBody>
      </p:sp>
      <p:pic>
        <p:nvPicPr>
          <p:cNvPr id="201" name="Google Shape;201;p31"/>
          <p:cNvPicPr preferRelativeResize="0"/>
          <p:nvPr/>
        </p:nvPicPr>
        <p:blipFill>
          <a:blip r:embed="rId3">
            <a:alphaModFix/>
          </a:blip>
          <a:stretch>
            <a:fillRect/>
          </a:stretch>
        </p:blipFill>
        <p:spPr>
          <a:xfrm>
            <a:off x="1702800" y="615125"/>
            <a:ext cx="5738403" cy="43038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nvSpPr>
        <p:spPr>
          <a:xfrm>
            <a:off x="152400" y="1524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FPR Plan</a:t>
            </a:r>
            <a:endParaRPr b="1" sz="2800">
              <a:solidFill>
                <a:srgbClr val="861119"/>
              </a:solidFill>
            </a:endParaRPr>
          </a:p>
          <a:p>
            <a:pPr indent="0" lvl="0" marL="0" rtl="0" algn="l">
              <a:spcBef>
                <a:spcPts val="0"/>
              </a:spcBef>
              <a:spcAft>
                <a:spcPts val="0"/>
              </a:spcAft>
              <a:buNone/>
            </a:pPr>
            <a:r>
              <a:t/>
            </a:r>
            <a:endParaRPr b="1" sz="2800">
              <a:solidFill>
                <a:srgbClr val="861119"/>
              </a:solidFill>
            </a:endParaRPr>
          </a:p>
        </p:txBody>
      </p:sp>
      <p:sp>
        <p:nvSpPr>
          <p:cNvPr id="207" name="Google Shape;207;p32"/>
          <p:cNvSpPr txBox="1"/>
          <p:nvPr/>
        </p:nvSpPr>
        <p:spPr>
          <a:xfrm>
            <a:off x="20625" y="721525"/>
            <a:ext cx="9070800" cy="33864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Char char="●"/>
            </a:pPr>
            <a:r>
              <a:rPr lang="en" sz="2600"/>
              <a:t>Full end to end connectivity </a:t>
            </a:r>
            <a:endParaRPr sz="2600"/>
          </a:p>
          <a:p>
            <a:pPr indent="-393700" lvl="0" marL="457200" rtl="0" algn="l">
              <a:spcBef>
                <a:spcPts val="0"/>
              </a:spcBef>
              <a:spcAft>
                <a:spcPts val="0"/>
              </a:spcAft>
              <a:buSzPts val="2600"/>
              <a:buChar char="●"/>
            </a:pPr>
            <a:r>
              <a:rPr lang="en" sz="2600"/>
              <a:t>Fully assembled PCB</a:t>
            </a:r>
            <a:endParaRPr sz="2600"/>
          </a:p>
          <a:p>
            <a:pPr indent="-393700" lvl="1" marL="914400" rtl="0" algn="l">
              <a:spcBef>
                <a:spcPts val="0"/>
              </a:spcBef>
              <a:spcAft>
                <a:spcPts val="0"/>
              </a:spcAft>
              <a:buSzPts val="2600"/>
              <a:buChar char="○"/>
            </a:pPr>
            <a:r>
              <a:rPr lang="en" sz="2600"/>
              <a:t>If the PCB is not working properly, then full documentation of the failure points and what can be done as an improvement will be provided. </a:t>
            </a:r>
            <a:endParaRPr sz="2600"/>
          </a:p>
          <a:p>
            <a:pPr indent="-393700" lvl="0" marL="457200" rtl="0" algn="l">
              <a:spcBef>
                <a:spcPts val="0"/>
              </a:spcBef>
              <a:spcAft>
                <a:spcPts val="0"/>
              </a:spcAft>
              <a:buSzPts val="2600"/>
              <a:buChar char="●"/>
            </a:pPr>
            <a:r>
              <a:rPr lang="en" sz="2600"/>
              <a:t>Local connection backup software functionality</a:t>
            </a:r>
            <a:endParaRPr sz="2600"/>
          </a:p>
          <a:p>
            <a:pPr indent="-393700" lvl="0" marL="457200" rtl="0" algn="l">
              <a:spcBef>
                <a:spcPts val="0"/>
              </a:spcBef>
              <a:spcAft>
                <a:spcPts val="0"/>
              </a:spcAft>
              <a:buSzPts val="2600"/>
              <a:buChar char="●"/>
            </a:pPr>
            <a:r>
              <a:rPr lang="en" sz="2600"/>
              <a:t>Quality of Life Features on the app </a:t>
            </a:r>
            <a:endParaRPr sz="2600"/>
          </a:p>
          <a:p>
            <a:pPr indent="-393700" lvl="1" marL="914400" rtl="0" algn="l">
              <a:spcBef>
                <a:spcPts val="0"/>
              </a:spcBef>
              <a:spcAft>
                <a:spcPts val="0"/>
              </a:spcAft>
              <a:buSzPts val="2600"/>
              <a:buChar char="○"/>
            </a:pPr>
            <a:r>
              <a:rPr lang="en" sz="2600"/>
              <a:t>Includes images as opposed to current text output</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Hardware Plan For FPR</a:t>
            </a:r>
            <a:endParaRPr b="1" sz="2800" u="sng">
              <a:solidFill>
                <a:srgbClr val="861119"/>
              </a:solidFill>
            </a:endParaRPr>
          </a:p>
        </p:txBody>
      </p:sp>
      <p:sp>
        <p:nvSpPr>
          <p:cNvPr id="213" name="Google Shape;213;p33"/>
          <p:cNvSpPr txBox="1"/>
          <p:nvPr/>
        </p:nvSpPr>
        <p:spPr>
          <a:xfrm>
            <a:off x="-10300" y="639075"/>
            <a:ext cx="9144000" cy="27705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SzPts val="3000"/>
              <a:buChar char="●"/>
            </a:pPr>
            <a:r>
              <a:rPr lang="en" sz="3000"/>
              <a:t>F</a:t>
            </a:r>
            <a:r>
              <a:rPr lang="en" sz="3000"/>
              <a:t>ully assembled PCB for the Motor Module with all 70 Components </a:t>
            </a:r>
            <a:endParaRPr sz="3000"/>
          </a:p>
          <a:p>
            <a:pPr indent="-419100" lvl="0" marL="457200" rtl="0" algn="l">
              <a:lnSpc>
                <a:spcPct val="115000"/>
              </a:lnSpc>
              <a:spcBef>
                <a:spcPts val="0"/>
              </a:spcBef>
              <a:spcAft>
                <a:spcPts val="0"/>
              </a:spcAft>
              <a:buSzPts val="3000"/>
              <a:buChar char="●"/>
            </a:pPr>
            <a:r>
              <a:rPr lang="en" sz="3000"/>
              <a:t>The Window will be fully functional</a:t>
            </a:r>
            <a:endParaRPr sz="3000"/>
          </a:p>
          <a:p>
            <a:pPr indent="-419100" lvl="0" marL="457200" rtl="0" algn="l">
              <a:lnSpc>
                <a:spcPct val="115000"/>
              </a:lnSpc>
              <a:spcBef>
                <a:spcPts val="0"/>
              </a:spcBef>
              <a:spcAft>
                <a:spcPts val="0"/>
              </a:spcAft>
              <a:buSzPts val="3000"/>
              <a:buChar char="●"/>
            </a:pPr>
            <a:r>
              <a:rPr lang="en" sz="3000"/>
              <a:t>The Network Master Controller (NMC) board will remain as-is</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Hardware &amp; Software Used </a:t>
            </a:r>
            <a:endParaRPr b="1" sz="2800">
              <a:solidFill>
                <a:srgbClr val="861119"/>
              </a:solidFill>
            </a:endParaRPr>
          </a:p>
        </p:txBody>
      </p:sp>
      <p:graphicFrame>
        <p:nvGraphicFramePr>
          <p:cNvPr id="219" name="Google Shape;219;p34"/>
          <p:cNvGraphicFramePr/>
          <p:nvPr/>
        </p:nvGraphicFramePr>
        <p:xfrm>
          <a:off x="775700" y="919538"/>
          <a:ext cx="3000000" cy="3000000"/>
        </p:xfrm>
        <a:graphic>
          <a:graphicData uri="http://schemas.openxmlformats.org/drawingml/2006/table">
            <a:tbl>
              <a:tblPr>
                <a:noFill/>
                <a:tableStyleId>{200CC54B-C797-4B5E-AE7F-0037D069A8BE}</a:tableStyleId>
              </a:tblPr>
              <a:tblGrid>
                <a:gridCol w="3908825"/>
                <a:gridCol w="3908825"/>
              </a:tblGrid>
              <a:tr h="381000">
                <a:tc>
                  <a:txBody>
                    <a:bodyPr/>
                    <a:lstStyle/>
                    <a:p>
                      <a:pPr indent="0" lvl="0" marL="0" rtl="0" algn="l">
                        <a:spcBef>
                          <a:spcPts val="0"/>
                        </a:spcBef>
                        <a:spcAft>
                          <a:spcPts val="0"/>
                        </a:spcAft>
                        <a:buNone/>
                      </a:pPr>
                      <a:r>
                        <a:rPr lang="en" sz="2000">
                          <a:solidFill>
                            <a:srgbClr val="000000"/>
                          </a:solidFill>
                          <a:latin typeface="Times New Roman"/>
                          <a:ea typeface="Times New Roman"/>
                          <a:cs typeface="Times New Roman"/>
                          <a:sym typeface="Times New Roman"/>
                        </a:rPr>
                        <a:t>Software</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Hardware</a:t>
                      </a:r>
                      <a:endParaRPr sz="2000">
                        <a:latin typeface="Times New Roman"/>
                        <a:ea typeface="Times New Roman"/>
                        <a:cs typeface="Times New Roman"/>
                        <a:sym typeface="Times New Roman"/>
                      </a:endParaRPr>
                    </a:p>
                  </a:txBody>
                  <a:tcPr marT="91425" marB="91425" marR="91425" marL="91425"/>
                </a:tc>
              </a:tr>
              <a:tr h="381000">
                <a:tc>
                  <a:txBody>
                    <a:bodyPr/>
                    <a:lstStyle/>
                    <a:p>
                      <a:pPr indent="-317500" lvl="0" marL="457200" rtl="0" algn="l">
                        <a:spcBef>
                          <a:spcPts val="0"/>
                        </a:spcBef>
                        <a:spcAft>
                          <a:spcPts val="0"/>
                        </a:spcAft>
                        <a:buClr>
                          <a:srgbClr val="000000"/>
                        </a:buClr>
                        <a:buSzPts val="1400"/>
                        <a:buFont typeface="Times New Roman"/>
                        <a:buChar char="●"/>
                      </a:pPr>
                      <a:r>
                        <a:rPr lang="en" sz="2000">
                          <a:solidFill>
                            <a:srgbClr val="000000"/>
                          </a:solidFill>
                          <a:latin typeface="Times New Roman"/>
                          <a:ea typeface="Times New Roman"/>
                          <a:cs typeface="Times New Roman"/>
                          <a:sym typeface="Times New Roman"/>
                        </a:rPr>
                        <a:t>DAVE IDE </a:t>
                      </a:r>
                      <a:endParaRPr sz="20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DAVE APPs</a:t>
                      </a:r>
                      <a:endParaRPr sz="2000">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2000">
                          <a:solidFill>
                            <a:srgbClr val="000000"/>
                          </a:solidFill>
                          <a:latin typeface="Times New Roman"/>
                          <a:ea typeface="Times New Roman"/>
                          <a:cs typeface="Times New Roman"/>
                          <a:sym typeface="Times New Roman"/>
                        </a:rPr>
                        <a:t>Android Studio </a:t>
                      </a:r>
                      <a:endParaRPr sz="2000">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 sz="2000">
                          <a:solidFill>
                            <a:srgbClr val="000000"/>
                          </a:solidFill>
                          <a:latin typeface="Times New Roman"/>
                          <a:ea typeface="Times New Roman"/>
                          <a:cs typeface="Times New Roman"/>
                          <a:sym typeface="Times New Roman"/>
                        </a:rPr>
                        <a:t>AWS MQTT Library</a:t>
                      </a:r>
                      <a:endParaRPr sz="20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2000">
                          <a:solidFill>
                            <a:srgbClr val="000000"/>
                          </a:solidFill>
                          <a:latin typeface="Times New Roman"/>
                          <a:ea typeface="Times New Roman"/>
                          <a:cs typeface="Times New Roman"/>
                          <a:sym typeface="Times New Roman"/>
                        </a:rPr>
                        <a:t>Amazon Web Services (AWS) </a:t>
                      </a:r>
                      <a:endParaRPr sz="2000">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 sz="2000">
                          <a:solidFill>
                            <a:srgbClr val="000000"/>
                          </a:solidFill>
                          <a:latin typeface="Times New Roman"/>
                          <a:ea typeface="Times New Roman"/>
                          <a:cs typeface="Times New Roman"/>
                          <a:sym typeface="Times New Roman"/>
                        </a:rPr>
                        <a:t>IoT Core (Message Streams)</a:t>
                      </a:r>
                      <a:endParaRPr sz="2000">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Char char="○"/>
                      </a:pPr>
                      <a:r>
                        <a:rPr lang="en" sz="2000">
                          <a:solidFill>
                            <a:srgbClr val="000000"/>
                          </a:solidFill>
                          <a:latin typeface="Times New Roman"/>
                          <a:ea typeface="Times New Roman"/>
                          <a:cs typeface="Times New Roman"/>
                          <a:sym typeface="Times New Roman"/>
                        </a:rPr>
                        <a:t>Cognito </a:t>
                      </a:r>
                      <a:endParaRPr sz="20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Altium</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Texas Instruments WEBENCH</a:t>
                      </a:r>
                      <a:endParaRPr sz="2000">
                        <a:latin typeface="Times New Roman"/>
                        <a:ea typeface="Times New Roman"/>
                        <a:cs typeface="Times New Roman"/>
                        <a:sym typeface="Times New Roman"/>
                      </a:endParaRPr>
                    </a:p>
                  </a:txBody>
                  <a:tcPr marT="91425" marB="91425" marR="91425" marL="91425"/>
                </a:tc>
                <a:tc>
                  <a:txBody>
                    <a:bodyPr/>
                    <a:lstStyle/>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XMC-4800 Microcontroller</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XMC-4200 Microcontroller </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A4988 Motor Driver </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24V DC Stepper Motor </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Power Supply </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CANBus Wire</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Window Hardware (wood, pulleys, switches, etc.)</a:t>
                      </a:r>
                      <a:endParaRPr sz="20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0" y="-2"/>
            <a:ext cx="7317000" cy="686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81" name="Google Shape;81;p17"/>
          <p:cNvSpPr txBox="1"/>
          <p:nvPr>
            <p:ph idx="1" type="body"/>
          </p:nvPr>
        </p:nvSpPr>
        <p:spPr>
          <a:xfrm>
            <a:off x="0" y="759200"/>
            <a:ext cx="8061600" cy="4203600"/>
          </a:xfrm>
          <a:prstGeom prst="rect">
            <a:avLst/>
          </a:prstGeom>
        </p:spPr>
        <p:txBody>
          <a:bodyPr anchorCtr="0" anchor="t" bIns="91425" lIns="91425" spcFirstLastPara="1" rIns="91425" wrap="square" tIns="91425">
            <a:normAutofit/>
          </a:bodyPr>
          <a:lstStyle/>
          <a:p>
            <a:pPr indent="-387350" lvl="0" marL="457200" rtl="0" algn="l">
              <a:spcBef>
                <a:spcPts val="900"/>
              </a:spcBef>
              <a:spcAft>
                <a:spcPts val="0"/>
              </a:spcAft>
              <a:buClr>
                <a:srgbClr val="000000"/>
              </a:buClr>
              <a:buSzPts val="2500"/>
              <a:buFont typeface="Times New Roman"/>
              <a:buChar char="•"/>
            </a:pPr>
            <a:r>
              <a:rPr lang="en" sz="2500">
                <a:solidFill>
                  <a:schemeClr val="dk1"/>
                </a:solidFill>
                <a:latin typeface="Times New Roman"/>
                <a:ea typeface="Times New Roman"/>
                <a:cs typeface="Times New Roman"/>
                <a:sym typeface="Times New Roman"/>
              </a:rPr>
              <a:t>Problem Statement </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 sz="2500">
                <a:latin typeface="Times New Roman"/>
                <a:ea typeface="Times New Roman"/>
                <a:cs typeface="Times New Roman"/>
                <a:sym typeface="Times New Roman"/>
              </a:rPr>
              <a:t>Introduction </a:t>
            </a:r>
            <a:endParaRPr b="1"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 sz="2500">
                <a:latin typeface="Times New Roman"/>
                <a:ea typeface="Times New Roman"/>
                <a:cs typeface="Times New Roman"/>
                <a:sym typeface="Times New Roman"/>
              </a:rPr>
              <a:t>System Specifications</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 sz="2500">
                <a:latin typeface="Times New Roman"/>
                <a:ea typeface="Times New Roman"/>
                <a:cs typeface="Times New Roman"/>
                <a:sym typeface="Times New Roman"/>
              </a:rPr>
              <a:t>Our System &amp; Block Diagrams</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 sz="2500">
                <a:latin typeface="Times New Roman"/>
                <a:ea typeface="Times New Roman"/>
                <a:cs typeface="Times New Roman"/>
                <a:sym typeface="Times New Roman"/>
              </a:rPr>
              <a:t>CDR Deliverables</a:t>
            </a:r>
            <a:endParaRPr b="1"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 sz="2500">
                <a:latin typeface="Times New Roman"/>
                <a:ea typeface="Times New Roman"/>
                <a:cs typeface="Times New Roman"/>
                <a:sym typeface="Times New Roman"/>
              </a:rPr>
              <a:t>Current Prototype &amp; Demonstration</a:t>
            </a:r>
            <a:endParaRPr b="1"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 sz="2500">
                <a:solidFill>
                  <a:schemeClr val="dk1"/>
                </a:solidFill>
                <a:latin typeface="Times New Roman"/>
                <a:ea typeface="Times New Roman"/>
                <a:cs typeface="Times New Roman"/>
                <a:sym typeface="Times New Roman"/>
              </a:rPr>
              <a:t>Project Management</a:t>
            </a:r>
            <a:endParaRPr sz="2500">
              <a:solidFill>
                <a:schemeClr val="dk1"/>
              </a:solidFill>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 sz="2500">
                <a:latin typeface="Times New Roman"/>
                <a:ea typeface="Times New Roman"/>
                <a:cs typeface="Times New Roman"/>
                <a:sym typeface="Times New Roman"/>
              </a:rPr>
              <a:t>FPR Plan</a:t>
            </a:r>
            <a:endParaRPr b="1" sz="2500">
              <a:latin typeface="Times New Roman"/>
              <a:ea typeface="Times New Roman"/>
              <a:cs typeface="Times New Roman"/>
              <a:sym typeface="Times New Roman"/>
            </a:endParaRPr>
          </a:p>
        </p:txBody>
      </p:sp>
      <p:sp>
        <p:nvSpPr>
          <p:cNvPr id="82" name="Google Shape;82;p17"/>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26" name="Google Shape;226;p35"/>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Project Management </a:t>
            </a:r>
            <a:endParaRPr b="1" sz="2800">
              <a:solidFill>
                <a:srgbClr val="861119"/>
              </a:solidFill>
            </a:endParaRPr>
          </a:p>
        </p:txBody>
      </p:sp>
      <p:sp>
        <p:nvSpPr>
          <p:cNvPr id="227" name="Google Shape;227;p35"/>
          <p:cNvSpPr txBox="1"/>
          <p:nvPr/>
        </p:nvSpPr>
        <p:spPr>
          <a:xfrm>
            <a:off x="76023" y="2250600"/>
            <a:ext cx="2278800" cy="64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Jonathan Clifford</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Team Coordinator &amp; AWS, </a:t>
            </a:r>
            <a:br>
              <a:rPr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Android Application Developer</a:t>
            </a:r>
            <a:endParaRPr sz="1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p>
        </p:txBody>
      </p:sp>
      <p:sp>
        <p:nvSpPr>
          <p:cNvPr id="228" name="Google Shape;228;p35"/>
          <p:cNvSpPr txBox="1"/>
          <p:nvPr/>
        </p:nvSpPr>
        <p:spPr>
          <a:xfrm>
            <a:off x="3742788" y="2250600"/>
            <a:ext cx="1571700" cy="64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Griffin Manns</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Stepper Motor Module </a:t>
            </a:r>
            <a:br>
              <a:rPr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&amp; Altium Lead</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
        <p:nvSpPr>
          <p:cNvPr id="229" name="Google Shape;229;p35"/>
          <p:cNvSpPr txBox="1"/>
          <p:nvPr/>
        </p:nvSpPr>
        <p:spPr>
          <a:xfrm>
            <a:off x="25608" y="4361150"/>
            <a:ext cx="2379600" cy="65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Frank Cremonini</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CAN Bus </a:t>
            </a:r>
            <a:br>
              <a:rPr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Communication</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
        <p:nvSpPr>
          <p:cNvPr id="230" name="Google Shape;230;p35"/>
          <p:cNvSpPr txBox="1"/>
          <p:nvPr/>
        </p:nvSpPr>
        <p:spPr>
          <a:xfrm>
            <a:off x="3594100" y="4310475"/>
            <a:ext cx="2036400" cy="534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Connor Moore</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Network Master Controller </a:t>
            </a:r>
            <a:br>
              <a:rPr lang="en" sz="1000">
                <a:solidFill>
                  <a:schemeClr val="dk1"/>
                </a:solidFill>
                <a:latin typeface="Times New Roman"/>
                <a:ea typeface="Times New Roman"/>
                <a:cs typeface="Times New Roman"/>
                <a:sym typeface="Times New Roman"/>
              </a:rPr>
            </a:br>
            <a:r>
              <a:rPr lang="en" sz="1000">
                <a:solidFill>
                  <a:schemeClr val="dk1"/>
                </a:solidFill>
                <a:latin typeface="Times New Roman"/>
                <a:ea typeface="Times New Roman"/>
                <a:cs typeface="Times New Roman"/>
                <a:sym typeface="Times New Roman"/>
              </a:rPr>
              <a:t>&amp; Budget</a:t>
            </a:r>
            <a:endParaRPr sz="1000"/>
          </a:p>
        </p:txBody>
      </p:sp>
      <p:pic>
        <p:nvPicPr>
          <p:cNvPr id="231" name="Google Shape;231;p35"/>
          <p:cNvPicPr preferRelativeResize="0"/>
          <p:nvPr/>
        </p:nvPicPr>
        <p:blipFill>
          <a:blip r:embed="rId3">
            <a:alphaModFix/>
          </a:blip>
          <a:stretch>
            <a:fillRect/>
          </a:stretch>
        </p:blipFill>
        <p:spPr>
          <a:xfrm>
            <a:off x="3772725" y="735225"/>
            <a:ext cx="1652225" cy="1567800"/>
          </a:xfrm>
          <a:prstGeom prst="rect">
            <a:avLst/>
          </a:prstGeom>
          <a:noFill/>
          <a:ln>
            <a:noFill/>
          </a:ln>
        </p:spPr>
      </p:pic>
      <p:pic>
        <p:nvPicPr>
          <p:cNvPr id="232" name="Google Shape;232;p35"/>
          <p:cNvPicPr preferRelativeResize="0"/>
          <p:nvPr/>
        </p:nvPicPr>
        <p:blipFill>
          <a:blip r:embed="rId4">
            <a:alphaModFix/>
          </a:blip>
          <a:stretch>
            <a:fillRect/>
          </a:stretch>
        </p:blipFill>
        <p:spPr>
          <a:xfrm>
            <a:off x="392800" y="736500"/>
            <a:ext cx="1645225" cy="1567800"/>
          </a:xfrm>
          <a:prstGeom prst="rect">
            <a:avLst/>
          </a:prstGeom>
          <a:noFill/>
          <a:ln>
            <a:noFill/>
          </a:ln>
        </p:spPr>
      </p:pic>
      <p:pic>
        <p:nvPicPr>
          <p:cNvPr id="233" name="Google Shape;233;p35"/>
          <p:cNvPicPr preferRelativeResize="0"/>
          <p:nvPr/>
        </p:nvPicPr>
        <p:blipFill>
          <a:blip r:embed="rId5">
            <a:alphaModFix/>
          </a:blip>
          <a:stretch>
            <a:fillRect/>
          </a:stretch>
        </p:blipFill>
        <p:spPr>
          <a:xfrm>
            <a:off x="392813" y="2858675"/>
            <a:ext cx="1645225" cy="1567800"/>
          </a:xfrm>
          <a:prstGeom prst="rect">
            <a:avLst/>
          </a:prstGeom>
          <a:noFill/>
          <a:ln>
            <a:noFill/>
          </a:ln>
        </p:spPr>
      </p:pic>
      <p:pic>
        <p:nvPicPr>
          <p:cNvPr id="234" name="Google Shape;234;p35"/>
          <p:cNvPicPr preferRelativeResize="0"/>
          <p:nvPr/>
        </p:nvPicPr>
        <p:blipFill>
          <a:blip r:embed="rId6">
            <a:alphaModFix/>
          </a:blip>
          <a:stretch>
            <a:fillRect/>
          </a:stretch>
        </p:blipFill>
        <p:spPr>
          <a:xfrm>
            <a:off x="3789688" y="2858675"/>
            <a:ext cx="1645225" cy="1567800"/>
          </a:xfrm>
          <a:prstGeom prst="rect">
            <a:avLst/>
          </a:prstGeom>
          <a:noFill/>
          <a:ln>
            <a:noFill/>
          </a:ln>
        </p:spPr>
      </p:pic>
      <p:pic>
        <p:nvPicPr>
          <p:cNvPr id="235" name="Google Shape;235;p35"/>
          <p:cNvPicPr preferRelativeResize="0"/>
          <p:nvPr/>
        </p:nvPicPr>
        <p:blipFill>
          <a:blip r:embed="rId7">
            <a:alphaModFix/>
          </a:blip>
          <a:stretch>
            <a:fillRect/>
          </a:stretch>
        </p:blipFill>
        <p:spPr>
          <a:xfrm>
            <a:off x="7019263" y="735225"/>
            <a:ext cx="1571625" cy="1567800"/>
          </a:xfrm>
          <a:prstGeom prst="rect">
            <a:avLst/>
          </a:prstGeom>
          <a:noFill/>
          <a:ln>
            <a:noFill/>
          </a:ln>
        </p:spPr>
      </p:pic>
      <p:sp>
        <p:nvSpPr>
          <p:cNvPr id="236" name="Google Shape;236;p35"/>
          <p:cNvSpPr txBox="1"/>
          <p:nvPr/>
        </p:nvSpPr>
        <p:spPr>
          <a:xfrm>
            <a:off x="7018238" y="2312450"/>
            <a:ext cx="16452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Professor Arman Pouraghily</a:t>
            </a:r>
            <a:endParaRPr sz="10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000">
                <a:solidFill>
                  <a:schemeClr val="dk1"/>
                </a:solidFill>
                <a:latin typeface="Times New Roman"/>
                <a:ea typeface="Times New Roman"/>
                <a:cs typeface="Times New Roman"/>
                <a:sym typeface="Times New Roman"/>
              </a:rPr>
              <a:t>Advisor</a:t>
            </a:r>
            <a:endParaRPr sz="1000">
              <a:solidFill>
                <a:schemeClr val="dk1"/>
              </a:solidFill>
              <a:latin typeface="Times New Roman"/>
              <a:ea typeface="Times New Roman"/>
              <a:cs typeface="Times New Roman"/>
              <a:sym typeface="Times New Roman"/>
            </a:endParaRPr>
          </a:p>
        </p:txBody>
      </p:sp>
      <p:pic>
        <p:nvPicPr>
          <p:cNvPr id="237" name="Google Shape;237;p35"/>
          <p:cNvPicPr preferRelativeResize="0"/>
          <p:nvPr/>
        </p:nvPicPr>
        <p:blipFill>
          <a:blip r:embed="rId8">
            <a:alphaModFix/>
          </a:blip>
          <a:stretch>
            <a:fillRect/>
          </a:stretch>
        </p:blipFill>
        <p:spPr>
          <a:xfrm>
            <a:off x="7019275" y="2856763"/>
            <a:ext cx="1571624" cy="1571624"/>
          </a:xfrm>
          <a:prstGeom prst="rect">
            <a:avLst/>
          </a:prstGeom>
          <a:noFill/>
          <a:ln>
            <a:noFill/>
          </a:ln>
        </p:spPr>
      </p:pic>
      <p:sp>
        <p:nvSpPr>
          <p:cNvPr id="238" name="Google Shape;238;p35"/>
          <p:cNvSpPr txBox="1"/>
          <p:nvPr/>
        </p:nvSpPr>
        <p:spPr>
          <a:xfrm>
            <a:off x="6701439" y="4310475"/>
            <a:ext cx="2278800" cy="534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Mr. Glenn Weinreb</a:t>
            </a:r>
            <a:endParaRPr sz="10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Manhattan2 CTO &amp; Contact</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45" name="Google Shape;245;p36"/>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Gantt Chart - Spring 2021 - FPR</a:t>
            </a:r>
            <a:endParaRPr b="1" sz="2800">
              <a:solidFill>
                <a:srgbClr val="861119"/>
              </a:solidFill>
            </a:endParaRPr>
          </a:p>
        </p:txBody>
      </p:sp>
      <p:pic>
        <p:nvPicPr>
          <p:cNvPr id="246" name="Google Shape;246;p36"/>
          <p:cNvPicPr preferRelativeResize="0"/>
          <p:nvPr/>
        </p:nvPicPr>
        <p:blipFill>
          <a:blip r:embed="rId3">
            <a:alphaModFix/>
          </a:blip>
          <a:stretch>
            <a:fillRect/>
          </a:stretch>
        </p:blipFill>
        <p:spPr>
          <a:xfrm>
            <a:off x="9" y="4353432"/>
            <a:ext cx="9144000" cy="790060"/>
          </a:xfrm>
          <a:prstGeom prst="rect">
            <a:avLst/>
          </a:prstGeom>
          <a:noFill/>
          <a:ln>
            <a:noFill/>
          </a:ln>
        </p:spPr>
      </p:pic>
      <p:pic>
        <p:nvPicPr>
          <p:cNvPr id="247" name="Google Shape;247;p36"/>
          <p:cNvPicPr preferRelativeResize="0"/>
          <p:nvPr/>
        </p:nvPicPr>
        <p:blipFill>
          <a:blip r:embed="rId4">
            <a:alphaModFix/>
          </a:blip>
          <a:stretch>
            <a:fillRect/>
          </a:stretch>
        </p:blipFill>
        <p:spPr>
          <a:xfrm>
            <a:off x="68450" y="1413875"/>
            <a:ext cx="8839200" cy="11578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54" name="Google Shape;254;p37"/>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Project Expenditures      </a:t>
            </a:r>
            <a:endParaRPr b="1" sz="2800">
              <a:solidFill>
                <a:srgbClr val="861119"/>
              </a:solidFill>
            </a:endParaRPr>
          </a:p>
        </p:txBody>
      </p:sp>
      <p:graphicFrame>
        <p:nvGraphicFramePr>
          <p:cNvPr id="255" name="Google Shape;255;p37"/>
          <p:cNvGraphicFramePr/>
          <p:nvPr/>
        </p:nvGraphicFramePr>
        <p:xfrm>
          <a:off x="5836825" y="822350"/>
          <a:ext cx="3000000" cy="3000000"/>
        </p:xfrm>
        <a:graphic>
          <a:graphicData uri="http://schemas.openxmlformats.org/drawingml/2006/table">
            <a:tbl>
              <a:tblPr>
                <a:noFill/>
                <a:tableStyleId>{200CC54B-C797-4B5E-AE7F-0037D069A8BE}</a:tableStyleId>
              </a:tblPr>
              <a:tblGrid>
                <a:gridCol w="1561100"/>
                <a:gridCol w="1509725"/>
              </a:tblGrid>
              <a:tr h="318775">
                <a:tc>
                  <a:txBody>
                    <a:bodyPr/>
                    <a:lstStyle/>
                    <a:p>
                      <a:pPr indent="0" lvl="0" marL="0" rtl="0" algn="l">
                        <a:spcBef>
                          <a:spcPts val="0"/>
                        </a:spcBef>
                        <a:spcAft>
                          <a:spcPts val="0"/>
                        </a:spcAft>
                        <a:buNone/>
                      </a:pPr>
                      <a:r>
                        <a:rPr b="1" lang="en" sz="1200"/>
                        <a:t>Part</a:t>
                      </a:r>
                      <a:endParaRPr b="1" sz="1200"/>
                    </a:p>
                  </a:txBody>
                  <a:tcPr marT="91425" marB="91425" marR="91425" marL="91425">
                    <a:lnL cap="flat" cmpd="sng" w="19050">
                      <a:solidFill>
                        <a:srgbClr val="9E9E9E"/>
                      </a:solidFill>
                      <a:prstDash val="solid"/>
                      <a:round/>
                      <a:headEnd len="sm" w="sm" type="none"/>
                      <a:tailEnd len="sm" w="sm" type="none"/>
                    </a:lnL>
                    <a:lnT cap="flat" cmpd="sng" w="1905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00"/>
                        <a:t>Cost ($)</a:t>
                      </a:r>
                      <a:endParaRPr b="1" sz="1200"/>
                    </a:p>
                  </a:txBody>
                  <a:tcPr marT="91425" marB="91425" marR="91425" marL="91425">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460650">
                <a:tc>
                  <a:txBody>
                    <a:bodyPr/>
                    <a:lstStyle/>
                    <a:p>
                      <a:pPr indent="0" lvl="0" marL="0" rtl="0" algn="l">
                        <a:spcBef>
                          <a:spcPts val="0"/>
                        </a:spcBef>
                        <a:spcAft>
                          <a:spcPts val="0"/>
                        </a:spcAft>
                        <a:buNone/>
                      </a:pPr>
                      <a:r>
                        <a:rPr lang="en" sz="1100"/>
                        <a:t>None</a:t>
                      </a:r>
                      <a:endParaRPr sz="1100"/>
                    </a:p>
                  </a:txBody>
                  <a:tcPr marT="91425" marB="91425" marR="91425" marL="91425">
                    <a:lnT cap="flat" cmpd="sng" w="762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100"/>
                        <a:t>0</a:t>
                      </a:r>
                      <a:endParaRPr sz="1100"/>
                    </a:p>
                  </a:txBody>
                  <a:tcPr marT="91425" marB="91425" marR="91425" marL="91425">
                    <a:lnT cap="flat" cmpd="sng" w="76200">
                      <a:solidFill>
                        <a:srgbClr val="9E9E9E"/>
                      </a:solidFill>
                      <a:prstDash val="solid"/>
                      <a:round/>
                      <a:headEnd len="sm" w="sm" type="none"/>
                      <a:tailEnd len="sm" w="sm" type="none"/>
                    </a:lnT>
                  </a:tcPr>
                </a:tc>
              </a:tr>
            </a:tbl>
          </a:graphicData>
        </a:graphic>
      </p:graphicFrame>
      <p:sp>
        <p:nvSpPr>
          <p:cNvPr id="256" name="Google Shape;256;p37"/>
          <p:cNvSpPr txBox="1"/>
          <p:nvPr/>
        </p:nvSpPr>
        <p:spPr>
          <a:xfrm>
            <a:off x="471225" y="490750"/>
            <a:ext cx="36426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Current Expenses:</a:t>
            </a:r>
            <a:endParaRPr/>
          </a:p>
        </p:txBody>
      </p:sp>
      <p:sp>
        <p:nvSpPr>
          <p:cNvPr id="257" name="Google Shape;257;p37"/>
          <p:cNvSpPr txBox="1"/>
          <p:nvPr/>
        </p:nvSpPr>
        <p:spPr>
          <a:xfrm>
            <a:off x="5569450" y="490750"/>
            <a:ext cx="27684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Estimated Future Expenses:</a:t>
            </a:r>
            <a:endParaRPr/>
          </a:p>
        </p:txBody>
      </p:sp>
      <p:graphicFrame>
        <p:nvGraphicFramePr>
          <p:cNvPr id="258" name="Google Shape;258;p37"/>
          <p:cNvGraphicFramePr/>
          <p:nvPr/>
        </p:nvGraphicFramePr>
        <p:xfrm>
          <a:off x="5569450" y="3950400"/>
          <a:ext cx="3000000" cy="3000000"/>
        </p:xfrm>
        <a:graphic>
          <a:graphicData uri="http://schemas.openxmlformats.org/drawingml/2006/table">
            <a:tbl>
              <a:tblPr>
                <a:noFill/>
                <a:tableStyleId>{200CC54B-C797-4B5E-AE7F-0037D069A8BE}</a:tableStyleId>
              </a:tblPr>
              <a:tblGrid>
                <a:gridCol w="1669100"/>
                <a:gridCol w="1669100"/>
              </a:tblGrid>
              <a:tr h="396200">
                <a:tc>
                  <a:txBody>
                    <a:bodyPr/>
                    <a:lstStyle/>
                    <a:p>
                      <a:pPr indent="0" lvl="0" marL="0" rtl="0" algn="l">
                        <a:spcBef>
                          <a:spcPts val="0"/>
                        </a:spcBef>
                        <a:spcAft>
                          <a:spcPts val="0"/>
                        </a:spcAft>
                        <a:buNone/>
                      </a:pPr>
                      <a:r>
                        <a:rPr lang="en"/>
                        <a:t>Overall Expenses (Current + Future)</a:t>
                      </a:r>
                      <a:endParaRPr/>
                    </a:p>
                  </a:txBody>
                  <a:tcPr marT="91425" marB="91425" marR="91425" marL="91425"/>
                </a:tc>
                <a:tc>
                  <a:txBody>
                    <a:bodyPr/>
                    <a:lstStyle/>
                    <a:p>
                      <a:pPr indent="0" lvl="0" marL="0" rtl="0" algn="l">
                        <a:spcBef>
                          <a:spcPts val="0"/>
                        </a:spcBef>
                        <a:spcAft>
                          <a:spcPts val="0"/>
                        </a:spcAft>
                        <a:buNone/>
                      </a:pPr>
                      <a:r>
                        <a:rPr lang="en"/>
                        <a:t>$548.95</a:t>
                      </a:r>
                      <a:endParaRPr/>
                    </a:p>
                  </a:txBody>
                  <a:tcPr marT="91425" marB="91425" marR="91425" marL="91425"/>
                </a:tc>
              </a:tr>
            </a:tbl>
          </a:graphicData>
        </a:graphic>
      </p:graphicFrame>
      <p:graphicFrame>
        <p:nvGraphicFramePr>
          <p:cNvPr id="259" name="Google Shape;259;p37"/>
          <p:cNvGraphicFramePr/>
          <p:nvPr/>
        </p:nvGraphicFramePr>
        <p:xfrm>
          <a:off x="285325" y="822355"/>
          <a:ext cx="3000000" cy="3000000"/>
        </p:xfrm>
        <a:graphic>
          <a:graphicData uri="http://schemas.openxmlformats.org/drawingml/2006/table">
            <a:tbl>
              <a:tblPr>
                <a:noFill/>
                <a:tableStyleId>{1BA6F028-DCD8-4ED1-AE8E-28CB8E240A4A}</a:tableStyleId>
              </a:tblPr>
              <a:tblGrid>
                <a:gridCol w="2814075"/>
                <a:gridCol w="1500050"/>
              </a:tblGrid>
              <a:tr h="169275">
                <a:tc>
                  <a:txBody>
                    <a:bodyPr/>
                    <a:lstStyle/>
                    <a:p>
                      <a:pPr indent="0" lvl="0" marL="0" rtl="0" algn="ctr">
                        <a:lnSpc>
                          <a:spcPct val="115000"/>
                        </a:lnSpc>
                        <a:spcBef>
                          <a:spcPts val="0"/>
                        </a:spcBef>
                        <a:spcAft>
                          <a:spcPts val="0"/>
                        </a:spcAft>
                        <a:buNone/>
                      </a:pPr>
                      <a:r>
                        <a:rPr lang="en" sz="1000">
                          <a:latin typeface="Georgia"/>
                          <a:ea typeface="Georgia"/>
                          <a:cs typeface="Georgia"/>
                          <a:sym typeface="Georgia"/>
                        </a:rPr>
                        <a:t>Part</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en" sz="1000">
                          <a:latin typeface="Georgia"/>
                          <a:ea typeface="Georgia"/>
                          <a:cs typeface="Georgia"/>
                          <a:sym typeface="Georgia"/>
                        </a:rPr>
                        <a:t>Price</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XMC4800 Eval Board</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95.93</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XMC4200 Eval Board</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55.47</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Stepper Motor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50.00</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24v Shield (motor driver)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25.97</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Motor Driver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8.00</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XMC4800 Processor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23.65</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XMC4200 Processor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14.62</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XMC 4000 debugger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95.00</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PCB component</a:t>
                      </a:r>
                      <a:r>
                        <a:rPr lang="en" sz="1000">
                          <a:latin typeface="Georgia"/>
                          <a:ea typeface="Georgia"/>
                          <a:cs typeface="Georgia"/>
                          <a:sym typeface="Georgia"/>
                        </a:rPr>
                        <a:t>s</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22.89</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C</a:t>
                      </a:r>
                      <a:r>
                        <a:rPr lang="en" sz="1000">
                          <a:latin typeface="Georgia"/>
                          <a:ea typeface="Georgia"/>
                          <a:cs typeface="Georgia"/>
                          <a:sym typeface="Georgia"/>
                        </a:rPr>
                        <a:t>ustom board version 1</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58.15</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Custom board version 2</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35.11</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Mouser order for crystal </a:t>
                      </a:r>
                      <a:r>
                        <a:rPr lang="en" sz="1000">
                          <a:latin typeface="Georgia"/>
                          <a:ea typeface="Georgia"/>
                          <a:cs typeface="Georgia"/>
                          <a:sym typeface="Georgia"/>
                        </a:rPr>
                        <a:t>oscillator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14.79</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DigiKey order (remaining pcb parts)</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49.37</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3125">
                <a:tc>
                  <a:txBody>
                    <a:bodyPr/>
                    <a:lstStyle/>
                    <a:p>
                      <a:pPr indent="0" lvl="0" marL="0" rtl="0" algn="r">
                        <a:spcBef>
                          <a:spcPts val="0"/>
                        </a:spcBef>
                        <a:spcAft>
                          <a:spcPts val="0"/>
                        </a:spcAft>
                        <a:buNone/>
                      </a:pPr>
                      <a:r>
                        <a:rPr lang="en"/>
                        <a:t>TOTAL</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spcBef>
                          <a:spcPts val="0"/>
                        </a:spcBef>
                        <a:spcAft>
                          <a:spcPts val="0"/>
                        </a:spcAft>
                        <a:buNone/>
                      </a:pPr>
                      <a:r>
                        <a:rPr lang="en"/>
                        <a:t>$548.95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66" name="Google Shape;266;p38"/>
          <p:cNvSpPr txBox="1"/>
          <p:nvPr/>
        </p:nvSpPr>
        <p:spPr>
          <a:xfrm>
            <a:off x="1599150" y="802075"/>
            <a:ext cx="59457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500">
                <a:solidFill>
                  <a:srgbClr val="861119"/>
                </a:solidFill>
              </a:rPr>
              <a:t>Questions &amp; </a:t>
            </a:r>
            <a:br>
              <a:rPr b="1" lang="en" sz="8500">
                <a:solidFill>
                  <a:srgbClr val="861119"/>
                </a:solidFill>
              </a:rPr>
            </a:br>
            <a:r>
              <a:rPr b="1" lang="en" sz="8500">
                <a:solidFill>
                  <a:srgbClr val="861119"/>
                </a:solidFill>
              </a:rPr>
              <a:t>Answers</a:t>
            </a:r>
            <a:endParaRPr b="1" sz="8500">
              <a:solidFill>
                <a:srgbClr val="86111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CDR Demo - Backup Video</a:t>
            </a:r>
            <a:endParaRPr b="1" sz="2800">
              <a:solidFill>
                <a:srgbClr val="861119"/>
              </a:solidFill>
            </a:endParaRPr>
          </a:p>
        </p:txBody>
      </p:sp>
      <p:pic>
        <p:nvPicPr>
          <p:cNvPr id="272" name="Google Shape;272;p39" title="Team 6 - CDR Demo.mp4">
            <a:hlinkClick r:id="rId3"/>
          </p:cNvPr>
          <p:cNvPicPr preferRelativeResize="0"/>
          <p:nvPr/>
        </p:nvPicPr>
        <p:blipFill>
          <a:blip r:embed="rId4">
            <a:alphaModFix/>
          </a:blip>
          <a:stretch>
            <a:fillRect/>
          </a:stretch>
        </p:blipFill>
        <p:spPr>
          <a:xfrm>
            <a:off x="1727350" y="720000"/>
            <a:ext cx="5689300" cy="4266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9" name="Google Shape;89;p18"/>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Problem Statement</a:t>
            </a:r>
            <a:endParaRPr b="1" sz="2800">
              <a:solidFill>
                <a:srgbClr val="861119"/>
              </a:solidFill>
            </a:endParaRPr>
          </a:p>
        </p:txBody>
      </p:sp>
      <p:sp>
        <p:nvSpPr>
          <p:cNvPr id="90" name="Google Shape;90;p18"/>
          <p:cNvSpPr txBox="1"/>
          <p:nvPr/>
        </p:nvSpPr>
        <p:spPr>
          <a:xfrm>
            <a:off x="0" y="1209300"/>
            <a:ext cx="9144000" cy="3275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600">
                <a:solidFill>
                  <a:schemeClr val="dk1"/>
                </a:solidFill>
                <a:latin typeface="Times New Roman"/>
                <a:ea typeface="Times New Roman"/>
                <a:cs typeface="Times New Roman"/>
                <a:sym typeface="Times New Roman"/>
              </a:rPr>
              <a:t>“With climate change becoming ever more relevant, engineers from every discipline are scrambling to combat the issue. Through methods such as green energy technologies and reducing reliance on fossil fuels, our society has made significant progress. However, there is still much work to be done. The average home presents opportunities for countless improvements in energy conservation. In particular, heating and cooling of homes present the opportunity for many inefficiencies to be addressed, including the lack of automation of residential climate control. For instance, to account for temperature variances, an individual may choose to run power-hungry central air systems as opposed to using manually adjusted power-saving alternatives. However, a sufficiently smart home automation system could replace human negligence and laziness and utilize alternative energy saving options that take advantage of the existing features of homes.”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20975" y="617400"/>
            <a:ext cx="5218200" cy="4345500"/>
          </a:xfrm>
          <a:prstGeom prst="rect">
            <a:avLst/>
          </a:prstGeom>
        </p:spPr>
        <p:txBody>
          <a:bodyPr anchorCtr="0" anchor="t" bIns="91425" lIns="91425" spcFirstLastPara="1" rIns="91425" wrap="square" tIns="91425">
            <a:normAutofit lnSpcReduction="10000"/>
          </a:bodyPr>
          <a:lstStyle/>
          <a:p>
            <a:pPr indent="-355600" lvl="0" marL="457200" rtl="0" algn="l">
              <a:spcBef>
                <a:spcPts val="900"/>
              </a:spcBef>
              <a:spcAft>
                <a:spcPts val="0"/>
              </a:spcAft>
              <a:buClr>
                <a:srgbClr val="000000"/>
              </a:buClr>
              <a:buSzPts val="2000"/>
              <a:buFont typeface="Times New Roman"/>
              <a:buChar char="•"/>
            </a:pPr>
            <a:r>
              <a:rPr lang="en">
                <a:latin typeface="Times New Roman"/>
                <a:ea typeface="Times New Roman"/>
                <a:cs typeface="Times New Roman"/>
                <a:sym typeface="Times New Roman"/>
              </a:rPr>
              <a:t>Window Operation</a:t>
            </a:r>
            <a:endParaRPr>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a:latin typeface="Times New Roman"/>
                <a:ea typeface="Times New Roman"/>
                <a:cs typeface="Times New Roman"/>
                <a:sym typeface="Times New Roman"/>
              </a:rPr>
              <a:t>We are focused on contributing to window automation in order to try and combat climate change. </a:t>
            </a:r>
            <a:endParaRPr>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a:latin typeface="Times New Roman"/>
                <a:ea typeface="Times New Roman"/>
                <a:cs typeface="Times New Roman"/>
                <a:sym typeface="Times New Roman"/>
              </a:rPr>
              <a:t>To do so, our team is focused on developing the end to end communications that this proposed system will utilize to communicate internally and externally.</a:t>
            </a:r>
            <a:endParaRPr>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a:latin typeface="Times New Roman"/>
                <a:ea typeface="Times New Roman"/>
                <a:cs typeface="Times New Roman"/>
                <a:sym typeface="Times New Roman"/>
              </a:rPr>
              <a:t>This is done via CAN internally and Amazon Web Services (AWS) </a:t>
            </a:r>
            <a:r>
              <a:rPr lang="en">
                <a:solidFill>
                  <a:schemeClr val="dk1"/>
                </a:solidFill>
                <a:latin typeface="Times New Roman"/>
                <a:ea typeface="Times New Roman"/>
                <a:cs typeface="Times New Roman"/>
                <a:sym typeface="Times New Roman"/>
              </a:rPr>
              <a:t>externally, </a:t>
            </a:r>
            <a:r>
              <a:rPr lang="en">
                <a:latin typeface="Times New Roman"/>
                <a:ea typeface="Times New Roman"/>
                <a:cs typeface="Times New Roman"/>
                <a:sym typeface="Times New Roman"/>
              </a:rPr>
              <a:t>both to forward system status as well as User commands to control and monitor the window.</a:t>
            </a:r>
            <a:endParaRPr>
              <a:latin typeface="Times New Roman"/>
              <a:ea typeface="Times New Roman"/>
              <a:cs typeface="Times New Roman"/>
              <a:sym typeface="Times New Roman"/>
            </a:endParaRPr>
          </a:p>
        </p:txBody>
      </p:sp>
      <p:sp>
        <p:nvSpPr>
          <p:cNvPr id="97" name="Google Shape;97;p19"/>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98" name="Google Shape;98;p19"/>
          <p:cNvSpPr txBox="1"/>
          <p:nvPr/>
        </p:nvSpPr>
        <p:spPr>
          <a:xfrm>
            <a:off x="20975" y="0"/>
            <a:ext cx="5943300" cy="6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Project Overview</a:t>
            </a:r>
            <a:endParaRPr sz="2800">
              <a:solidFill>
                <a:schemeClr val="dk1"/>
              </a:solidFill>
            </a:endParaRPr>
          </a:p>
        </p:txBody>
      </p:sp>
      <p:pic>
        <p:nvPicPr>
          <p:cNvPr id="99" name="Google Shape;99;p19"/>
          <p:cNvPicPr preferRelativeResize="0"/>
          <p:nvPr/>
        </p:nvPicPr>
        <p:blipFill>
          <a:blip r:embed="rId3">
            <a:alphaModFix/>
          </a:blip>
          <a:stretch>
            <a:fillRect/>
          </a:stretch>
        </p:blipFill>
        <p:spPr>
          <a:xfrm>
            <a:off x="5972800" y="1153713"/>
            <a:ext cx="3139688" cy="2217145"/>
          </a:xfrm>
          <a:prstGeom prst="rect">
            <a:avLst/>
          </a:prstGeom>
          <a:noFill/>
          <a:ln>
            <a:noFill/>
          </a:ln>
        </p:spPr>
      </p:pic>
      <p:sp>
        <p:nvSpPr>
          <p:cNvPr id="100" name="Google Shape;100;p19"/>
          <p:cNvSpPr txBox="1"/>
          <p:nvPr/>
        </p:nvSpPr>
        <p:spPr>
          <a:xfrm>
            <a:off x="6595495" y="3370844"/>
            <a:ext cx="31134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u="sng">
                <a:solidFill>
                  <a:srgbClr val="D01010"/>
                </a:solidFill>
                <a:hlinkClick r:id="rId4">
                  <a:extLst>
                    <a:ext uri="{A12FA001-AC4F-418D-AE19-62706E023703}">
                      <ahyp:hlinkClr val="tx"/>
                    </a:ext>
                  </a:extLst>
                </a:hlinkClick>
              </a:rPr>
              <a:t>https://www.pellabranch.com/webres/Image/misc/2018-window-glass-option-header.jpg</a:t>
            </a:r>
            <a:endParaRPr sz="500"/>
          </a:p>
          <a:p>
            <a:pPr indent="0" lvl="0" marL="0" rtl="0" algn="l">
              <a:spcBef>
                <a:spcPts val="0"/>
              </a:spcBef>
              <a:spcAft>
                <a:spcPts val="0"/>
              </a:spcAft>
              <a:buNone/>
            </a:pPr>
            <a:r>
              <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7" name="Google Shape;107;p20"/>
          <p:cNvSpPr txBox="1"/>
          <p:nvPr/>
        </p:nvSpPr>
        <p:spPr>
          <a:xfrm>
            <a:off x="0" y="0"/>
            <a:ext cx="5358600" cy="6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Our Solution</a:t>
            </a:r>
            <a:endParaRPr b="1" sz="2800">
              <a:solidFill>
                <a:srgbClr val="861119"/>
              </a:solidFill>
            </a:endParaRPr>
          </a:p>
          <a:p>
            <a:pPr indent="0" lvl="0" marL="0" rtl="0" algn="l">
              <a:spcBef>
                <a:spcPts val="0"/>
              </a:spcBef>
              <a:spcAft>
                <a:spcPts val="0"/>
              </a:spcAft>
              <a:buNone/>
            </a:pPr>
            <a:r>
              <a:t/>
            </a:r>
            <a:endParaRPr sz="2800"/>
          </a:p>
        </p:txBody>
      </p:sp>
      <p:sp>
        <p:nvSpPr>
          <p:cNvPr id="108" name="Google Shape;108;p20"/>
          <p:cNvSpPr txBox="1"/>
          <p:nvPr/>
        </p:nvSpPr>
        <p:spPr>
          <a:xfrm>
            <a:off x="346825" y="644100"/>
            <a:ext cx="5586000" cy="4214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500">
                <a:solidFill>
                  <a:schemeClr val="dk1"/>
                </a:solidFill>
                <a:latin typeface="Times New Roman"/>
                <a:ea typeface="Times New Roman"/>
                <a:cs typeface="Times New Roman"/>
                <a:sym typeface="Times New Roman"/>
              </a:rPr>
              <a:t>Windows are “Dumb”, we will attempt to make them more “Active” by allowing automated remote operation of the window.</a:t>
            </a:r>
            <a:endParaRPr sz="15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solidFill>
                  <a:schemeClr val="dk1"/>
                </a:solidFill>
                <a:latin typeface="Times New Roman"/>
                <a:ea typeface="Times New Roman"/>
                <a:cs typeface="Times New Roman"/>
                <a:sym typeface="Times New Roman"/>
              </a:rPr>
              <a:t>To achieve this we have the following components: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Android</a:t>
            </a:r>
            <a:r>
              <a:rPr b="1" lang="en" sz="1500">
                <a:solidFill>
                  <a:schemeClr val="dk1"/>
                </a:solidFill>
                <a:latin typeface="Times New Roman"/>
                <a:ea typeface="Times New Roman"/>
                <a:cs typeface="Times New Roman"/>
                <a:sym typeface="Times New Roman"/>
              </a:rPr>
              <a:t> App</a:t>
            </a:r>
            <a:r>
              <a:rPr lang="en" sz="1500">
                <a:solidFill>
                  <a:schemeClr val="dk1"/>
                </a:solidFill>
                <a:latin typeface="Times New Roman"/>
                <a:ea typeface="Times New Roman"/>
                <a:cs typeface="Times New Roman"/>
                <a:sym typeface="Times New Roman"/>
              </a:rPr>
              <a:t> for the user to interface with the system and operate the window.</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Cloud Connection</a:t>
            </a:r>
            <a:r>
              <a:rPr lang="en" sz="1500">
                <a:solidFill>
                  <a:schemeClr val="dk1"/>
                </a:solidFill>
                <a:latin typeface="Times New Roman"/>
                <a:ea typeface="Times New Roman"/>
                <a:cs typeface="Times New Roman"/>
                <a:sym typeface="Times New Roman"/>
              </a:rPr>
              <a:t> → Monitor and Control from anywhere.</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If Cloud is down, locally we have:</a:t>
            </a:r>
            <a:endParaRPr sz="1500">
              <a:solidFill>
                <a:schemeClr val="dk1"/>
              </a:solidFill>
              <a:latin typeface="Times New Roman"/>
              <a:ea typeface="Times New Roman"/>
              <a:cs typeface="Times New Roman"/>
              <a:sym typeface="Times New Roman"/>
            </a:endParaRPr>
          </a:p>
          <a:p>
            <a:pPr indent="-323850" lvl="1" marL="9144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 manual override switch.</a:t>
            </a:r>
            <a:endParaRPr sz="1500">
              <a:solidFill>
                <a:schemeClr val="dk1"/>
              </a:solidFill>
              <a:latin typeface="Times New Roman"/>
              <a:ea typeface="Times New Roman"/>
              <a:cs typeface="Times New Roman"/>
              <a:sym typeface="Times New Roman"/>
            </a:endParaRPr>
          </a:p>
          <a:p>
            <a:pPr indent="-323850" lvl="1" marL="9144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Direct connection between the Android App &amp; the system.</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Network Master Controller</a:t>
            </a:r>
            <a:r>
              <a:rPr lang="en" sz="1500">
                <a:solidFill>
                  <a:schemeClr val="dk1"/>
                </a:solidFill>
                <a:latin typeface="Times New Roman"/>
                <a:ea typeface="Times New Roman"/>
                <a:cs typeface="Times New Roman"/>
                <a:sym typeface="Times New Roman"/>
              </a:rPr>
              <a:t> to control the local network and interface with Cloud services </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Motor Module</a:t>
            </a:r>
            <a:r>
              <a:rPr lang="en" sz="1500">
                <a:solidFill>
                  <a:schemeClr val="dk1"/>
                </a:solidFill>
                <a:latin typeface="Times New Roman"/>
                <a:ea typeface="Times New Roman"/>
                <a:cs typeface="Times New Roman"/>
                <a:sym typeface="Times New Roman"/>
              </a:rPr>
              <a:t> to operate window. </a:t>
            </a:r>
            <a:endParaRPr sz="15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p>
        </p:txBody>
      </p:sp>
      <p:pic>
        <p:nvPicPr>
          <p:cNvPr id="109" name="Google Shape;109;p20"/>
          <p:cNvPicPr preferRelativeResize="0"/>
          <p:nvPr/>
        </p:nvPicPr>
        <p:blipFill rotWithShape="1">
          <a:blip r:embed="rId3">
            <a:alphaModFix/>
          </a:blip>
          <a:srcRect b="0" l="35454" r="26726" t="0"/>
          <a:stretch/>
        </p:blipFill>
        <p:spPr>
          <a:xfrm>
            <a:off x="6226350" y="1000125"/>
            <a:ext cx="2809800" cy="3143250"/>
          </a:xfrm>
          <a:prstGeom prst="rect">
            <a:avLst/>
          </a:prstGeom>
          <a:noFill/>
          <a:ln>
            <a:noFill/>
          </a:ln>
        </p:spPr>
      </p:pic>
      <p:sp>
        <p:nvSpPr>
          <p:cNvPr id="110" name="Google Shape;110;p20"/>
          <p:cNvSpPr txBox="1"/>
          <p:nvPr/>
        </p:nvSpPr>
        <p:spPr>
          <a:xfrm>
            <a:off x="6917700" y="4143375"/>
            <a:ext cx="22263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u="sng">
                <a:solidFill>
                  <a:schemeClr val="hlink"/>
                </a:solidFill>
                <a:hlinkClick r:id="rId4"/>
              </a:rPr>
              <a:t>https://backtest-rookies.com/2018/10/26/tradingview-opening-a-window/</a:t>
            </a:r>
            <a:endParaRPr b="1" sz="5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17" name="Google Shape;117;p21"/>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System Specifications</a:t>
            </a:r>
            <a:endParaRPr b="1" sz="2800">
              <a:solidFill>
                <a:srgbClr val="861119"/>
              </a:solidFill>
            </a:endParaRPr>
          </a:p>
        </p:txBody>
      </p:sp>
      <p:sp>
        <p:nvSpPr>
          <p:cNvPr id="118" name="Google Shape;118;p21"/>
          <p:cNvSpPr txBox="1"/>
          <p:nvPr/>
        </p:nvSpPr>
        <p:spPr>
          <a:xfrm>
            <a:off x="0" y="597700"/>
            <a:ext cx="9144000" cy="41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Active Window Subsystems consisting of the Network Master Controller, IoT/Phone Application, and the Motor Module will meet or exceed the following specifications: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Capable of receiving signals from Amazon Web Services (AWS) for direct communication between the user and the rest of the system.</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Capable of transmitting commands from the Android Application through AWS to the Network Master Controller that drives a stepper motor driver, which in turn adjusts a window.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User interaction via an Android Phone Application that transmits data via AWS to the controllers. This Application will include a user interface to control and monitor window status.</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The </a:t>
            </a:r>
            <a:r>
              <a:rPr lang="en" sz="1200">
                <a:solidFill>
                  <a:schemeClr val="dk1"/>
                </a:solidFill>
                <a:latin typeface="Times New Roman"/>
                <a:ea typeface="Times New Roman"/>
                <a:cs typeface="Times New Roman"/>
                <a:sym typeface="Times New Roman"/>
              </a:rPr>
              <a:t>Motor Module</a:t>
            </a:r>
            <a:r>
              <a:rPr b="1" lang="en" sz="1200">
                <a:solidFill>
                  <a:schemeClr val="dk1"/>
                </a:solidFill>
                <a:latin typeface="Times New Roman"/>
                <a:ea typeface="Times New Roman"/>
                <a:cs typeface="Times New Roman"/>
                <a:sym typeface="Times New Roman"/>
              </a:rPr>
              <a:t>’s</a:t>
            </a:r>
            <a:r>
              <a:rPr lang="en" sz="1200">
                <a:solidFill>
                  <a:schemeClr val="dk1"/>
                </a:solidFill>
                <a:latin typeface="Times New Roman"/>
                <a:ea typeface="Times New Roman"/>
                <a:cs typeface="Times New Roman"/>
                <a:sym typeface="Times New Roman"/>
              </a:rPr>
              <a:t> size is at least 14cm x 8cm in order to maximize installation in a home.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DC Stepper Motor and Driver,  will utilize a 24V power supply and use a pulley system solution that can adjust the window via commands. This pulley system will physically lower and raise the test window once it receives the proper command.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In addition, there will also be a manual override switch for the test window that is capable of bypassing the Android Application and will raise or lower the window when it is flipped.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In the event of external network failure, the Android Application is capable of sending commands to the Network Master Controller </a:t>
            </a:r>
            <a:r>
              <a:rPr lang="en" sz="1200">
                <a:solidFill>
                  <a:schemeClr val="dk1"/>
                </a:solidFill>
                <a:latin typeface="Times New Roman"/>
                <a:ea typeface="Times New Roman"/>
                <a:cs typeface="Times New Roman"/>
                <a:sym typeface="Times New Roman"/>
              </a:rPr>
              <a:t>if they are on the same network.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25" name="Google Shape;125;p22"/>
          <p:cNvSpPr txBox="1"/>
          <p:nvPr/>
        </p:nvSpPr>
        <p:spPr>
          <a:xfrm>
            <a:off x="0" y="628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p>
        </p:txBody>
      </p:sp>
      <p:sp>
        <p:nvSpPr>
          <p:cNvPr id="126" name="Google Shape;126;p22"/>
          <p:cNvSpPr txBox="1"/>
          <p:nvPr/>
        </p:nvSpPr>
        <p:spPr>
          <a:xfrm>
            <a:off x="0" y="-16550"/>
            <a:ext cx="5945700" cy="6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Our Solution in The Field </a:t>
            </a:r>
            <a:endParaRPr b="1" sz="2800">
              <a:solidFill>
                <a:srgbClr val="861119"/>
              </a:solidFill>
            </a:endParaRPr>
          </a:p>
          <a:p>
            <a:pPr indent="0" lvl="0" marL="0" rtl="0" algn="l">
              <a:spcBef>
                <a:spcPts val="0"/>
              </a:spcBef>
              <a:spcAft>
                <a:spcPts val="0"/>
              </a:spcAft>
              <a:buNone/>
            </a:pPr>
            <a:r>
              <a:t/>
            </a:r>
            <a:endParaRPr/>
          </a:p>
        </p:txBody>
      </p:sp>
      <p:pic>
        <p:nvPicPr>
          <p:cNvPr id="127" name="Google Shape;127;p22"/>
          <p:cNvPicPr preferRelativeResize="0"/>
          <p:nvPr/>
        </p:nvPicPr>
        <p:blipFill>
          <a:blip r:embed="rId3">
            <a:alphaModFix/>
          </a:blip>
          <a:stretch>
            <a:fillRect/>
          </a:stretch>
        </p:blipFill>
        <p:spPr>
          <a:xfrm>
            <a:off x="4942199" y="1344075"/>
            <a:ext cx="3965449" cy="2677274"/>
          </a:xfrm>
          <a:prstGeom prst="rect">
            <a:avLst/>
          </a:prstGeom>
          <a:noFill/>
          <a:ln>
            <a:noFill/>
          </a:ln>
        </p:spPr>
      </p:pic>
      <p:pic>
        <p:nvPicPr>
          <p:cNvPr id="128" name="Google Shape;128;p22"/>
          <p:cNvPicPr preferRelativeResize="0"/>
          <p:nvPr/>
        </p:nvPicPr>
        <p:blipFill rotWithShape="1">
          <a:blip r:embed="rId4">
            <a:alphaModFix/>
          </a:blip>
          <a:srcRect b="0" l="23861" r="13918" t="0"/>
          <a:stretch/>
        </p:blipFill>
        <p:spPr>
          <a:xfrm>
            <a:off x="123575" y="917924"/>
            <a:ext cx="4640475" cy="3775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5" name="Google Shape;135;p23"/>
          <p:cNvSpPr txBox="1"/>
          <p:nvPr/>
        </p:nvSpPr>
        <p:spPr>
          <a:xfrm>
            <a:off x="0" y="0"/>
            <a:ext cx="53235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Model Window:</a:t>
            </a:r>
            <a:endParaRPr b="1" sz="2800">
              <a:solidFill>
                <a:srgbClr val="861119"/>
              </a:solidFill>
            </a:endParaRPr>
          </a:p>
        </p:txBody>
      </p:sp>
      <p:pic>
        <p:nvPicPr>
          <p:cNvPr id="136" name="Google Shape;136;p23"/>
          <p:cNvPicPr preferRelativeResize="0"/>
          <p:nvPr/>
        </p:nvPicPr>
        <p:blipFill rotWithShape="1">
          <a:blip r:embed="rId3">
            <a:alphaModFix/>
          </a:blip>
          <a:srcRect b="27886" l="0" r="0" t="0"/>
          <a:stretch/>
        </p:blipFill>
        <p:spPr>
          <a:xfrm rot="-5400000">
            <a:off x="3276416" y="568124"/>
            <a:ext cx="2338323" cy="2248404"/>
          </a:xfrm>
          <a:prstGeom prst="rect">
            <a:avLst/>
          </a:prstGeom>
          <a:noFill/>
          <a:ln>
            <a:noFill/>
          </a:ln>
        </p:spPr>
      </p:pic>
      <p:pic>
        <p:nvPicPr>
          <p:cNvPr id="137" name="Google Shape;137;p23"/>
          <p:cNvPicPr preferRelativeResize="0"/>
          <p:nvPr/>
        </p:nvPicPr>
        <p:blipFill>
          <a:blip r:embed="rId4">
            <a:alphaModFix/>
          </a:blip>
          <a:stretch>
            <a:fillRect/>
          </a:stretch>
        </p:blipFill>
        <p:spPr>
          <a:xfrm rot="10800000">
            <a:off x="5569772" y="2848623"/>
            <a:ext cx="2418978" cy="2121177"/>
          </a:xfrm>
          <a:prstGeom prst="rect">
            <a:avLst/>
          </a:prstGeom>
          <a:noFill/>
          <a:ln>
            <a:noFill/>
          </a:ln>
        </p:spPr>
      </p:pic>
      <p:pic>
        <p:nvPicPr>
          <p:cNvPr id="138" name="Google Shape;138;p23"/>
          <p:cNvPicPr preferRelativeResize="0"/>
          <p:nvPr/>
        </p:nvPicPr>
        <p:blipFill rotWithShape="1">
          <a:blip r:embed="rId5">
            <a:alphaModFix/>
          </a:blip>
          <a:srcRect b="38351" l="0" r="0" t="0"/>
          <a:stretch/>
        </p:blipFill>
        <p:spPr>
          <a:xfrm rot="-5400000">
            <a:off x="5618438" y="474238"/>
            <a:ext cx="2321374" cy="2419250"/>
          </a:xfrm>
          <a:prstGeom prst="rect">
            <a:avLst/>
          </a:prstGeom>
          <a:noFill/>
          <a:ln>
            <a:noFill/>
          </a:ln>
        </p:spPr>
      </p:pic>
      <p:pic>
        <p:nvPicPr>
          <p:cNvPr id="139" name="Google Shape;139;p23"/>
          <p:cNvPicPr preferRelativeResize="0"/>
          <p:nvPr/>
        </p:nvPicPr>
        <p:blipFill rotWithShape="1">
          <a:blip r:embed="rId6">
            <a:alphaModFix/>
          </a:blip>
          <a:srcRect b="31005" l="0" r="0" t="0"/>
          <a:stretch/>
        </p:blipFill>
        <p:spPr>
          <a:xfrm rot="-5400000">
            <a:off x="3393851" y="2783250"/>
            <a:ext cx="2103449" cy="2247850"/>
          </a:xfrm>
          <a:prstGeom prst="rect">
            <a:avLst/>
          </a:prstGeom>
          <a:noFill/>
          <a:ln>
            <a:noFill/>
          </a:ln>
        </p:spPr>
      </p:pic>
      <p:pic>
        <p:nvPicPr>
          <p:cNvPr id="140" name="Google Shape;140;p23"/>
          <p:cNvPicPr preferRelativeResize="0"/>
          <p:nvPr/>
        </p:nvPicPr>
        <p:blipFill>
          <a:blip r:embed="rId7">
            <a:alphaModFix/>
          </a:blip>
          <a:stretch>
            <a:fillRect/>
          </a:stretch>
        </p:blipFill>
        <p:spPr>
          <a:xfrm>
            <a:off x="0" y="528900"/>
            <a:ext cx="3321373" cy="4428507"/>
          </a:xfrm>
          <a:prstGeom prst="rect">
            <a:avLst/>
          </a:prstGeom>
          <a:noFill/>
          <a:ln>
            <a:noFill/>
          </a:ln>
        </p:spPr>
      </p:pic>
      <p:cxnSp>
        <p:nvCxnSpPr>
          <p:cNvPr id="141" name="Google Shape;141;p23"/>
          <p:cNvCxnSpPr/>
          <p:nvPr/>
        </p:nvCxnSpPr>
        <p:spPr>
          <a:xfrm flipH="1">
            <a:off x="2524250" y="1041500"/>
            <a:ext cx="582600" cy="2965500"/>
          </a:xfrm>
          <a:prstGeom prst="straightConnector1">
            <a:avLst/>
          </a:prstGeom>
          <a:noFill/>
          <a:ln cap="flat" cmpd="sng" w="28575">
            <a:solidFill>
              <a:srgbClr val="FFFFFF"/>
            </a:solidFill>
            <a:prstDash val="solid"/>
            <a:round/>
            <a:headEnd len="med" w="med" type="none"/>
            <a:tailEnd len="med" w="med" type="none"/>
          </a:ln>
        </p:spPr>
      </p:cxnSp>
      <p:cxnSp>
        <p:nvCxnSpPr>
          <p:cNvPr id="142" name="Google Shape;142;p23"/>
          <p:cNvCxnSpPr/>
          <p:nvPr/>
        </p:nvCxnSpPr>
        <p:spPr>
          <a:xfrm flipH="1">
            <a:off x="0" y="812025"/>
            <a:ext cx="2895000" cy="53100"/>
          </a:xfrm>
          <a:prstGeom prst="straightConnector1">
            <a:avLst/>
          </a:prstGeom>
          <a:noFill/>
          <a:ln cap="flat" cmpd="sng" w="28575">
            <a:solidFill>
              <a:srgbClr val="FFFFFF"/>
            </a:solidFill>
            <a:prstDash val="solid"/>
            <a:round/>
            <a:headEnd len="med" w="med" type="none"/>
            <a:tailEnd len="med" w="med" type="none"/>
          </a:ln>
        </p:spPr>
      </p:cxnSp>
      <p:cxnSp>
        <p:nvCxnSpPr>
          <p:cNvPr id="143" name="Google Shape;143;p23"/>
          <p:cNvCxnSpPr/>
          <p:nvPr/>
        </p:nvCxnSpPr>
        <p:spPr>
          <a:xfrm>
            <a:off x="300100" y="4369550"/>
            <a:ext cx="320400" cy="694200"/>
          </a:xfrm>
          <a:prstGeom prst="straightConnector1">
            <a:avLst/>
          </a:prstGeom>
          <a:noFill/>
          <a:ln cap="flat" cmpd="sng" w="28575">
            <a:solidFill>
              <a:srgbClr val="FFFFFF"/>
            </a:solidFill>
            <a:prstDash val="solid"/>
            <a:round/>
            <a:headEnd len="med" w="med" type="none"/>
            <a:tailEnd len="med" w="med" type="none"/>
          </a:ln>
        </p:spPr>
      </p:cxnSp>
      <p:sp>
        <p:nvSpPr>
          <p:cNvPr id="144" name="Google Shape;144;p23"/>
          <p:cNvSpPr txBox="1"/>
          <p:nvPr/>
        </p:nvSpPr>
        <p:spPr>
          <a:xfrm>
            <a:off x="2559650" y="2455250"/>
            <a:ext cx="5118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31”</a:t>
            </a:r>
            <a:endParaRPr b="1"/>
          </a:p>
        </p:txBody>
      </p:sp>
      <p:sp>
        <p:nvSpPr>
          <p:cNvPr id="145" name="Google Shape;145;p23"/>
          <p:cNvSpPr txBox="1"/>
          <p:nvPr/>
        </p:nvSpPr>
        <p:spPr>
          <a:xfrm>
            <a:off x="1147475" y="638475"/>
            <a:ext cx="5118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18”</a:t>
            </a:r>
            <a:endParaRPr b="1"/>
          </a:p>
        </p:txBody>
      </p:sp>
      <p:sp>
        <p:nvSpPr>
          <p:cNvPr id="146" name="Google Shape;146;p23"/>
          <p:cNvSpPr txBox="1"/>
          <p:nvPr/>
        </p:nvSpPr>
        <p:spPr>
          <a:xfrm rot="-1588017">
            <a:off x="259095" y="4539550"/>
            <a:ext cx="391760" cy="400078"/>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7”</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53" name="Google Shape;153;p24"/>
          <p:cNvSpPr txBox="1"/>
          <p:nvPr/>
        </p:nvSpPr>
        <p:spPr>
          <a:xfrm>
            <a:off x="0" y="0"/>
            <a:ext cx="59505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Updated Hardware Block Diagram</a:t>
            </a:r>
            <a:endParaRPr b="1" sz="2800">
              <a:solidFill>
                <a:srgbClr val="861119"/>
              </a:solidFill>
            </a:endParaRPr>
          </a:p>
        </p:txBody>
      </p:sp>
      <p:pic>
        <p:nvPicPr>
          <p:cNvPr id="154" name="Google Shape;154;p24"/>
          <p:cNvPicPr preferRelativeResize="0"/>
          <p:nvPr/>
        </p:nvPicPr>
        <p:blipFill>
          <a:blip r:embed="rId3">
            <a:alphaModFix/>
          </a:blip>
          <a:stretch>
            <a:fillRect/>
          </a:stretch>
        </p:blipFill>
        <p:spPr>
          <a:xfrm>
            <a:off x="0" y="4052525"/>
            <a:ext cx="1390650" cy="838200"/>
          </a:xfrm>
          <a:prstGeom prst="rect">
            <a:avLst/>
          </a:prstGeom>
          <a:noFill/>
          <a:ln>
            <a:noFill/>
          </a:ln>
        </p:spPr>
      </p:pic>
      <p:pic>
        <p:nvPicPr>
          <p:cNvPr id="155" name="Google Shape;155;p24"/>
          <p:cNvPicPr preferRelativeResize="0"/>
          <p:nvPr/>
        </p:nvPicPr>
        <p:blipFill>
          <a:blip r:embed="rId4">
            <a:alphaModFix/>
          </a:blip>
          <a:stretch>
            <a:fillRect/>
          </a:stretch>
        </p:blipFill>
        <p:spPr>
          <a:xfrm>
            <a:off x="1852275" y="558150"/>
            <a:ext cx="4766271" cy="4404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